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7"/>
  </p:notesMasterIdLst>
  <p:sldIdLst>
    <p:sldId id="256" r:id="rId2"/>
    <p:sldId id="368" r:id="rId3"/>
    <p:sldId id="365" r:id="rId4"/>
    <p:sldId id="257" r:id="rId5"/>
    <p:sldId id="364" r:id="rId6"/>
    <p:sldId id="259" r:id="rId7"/>
    <p:sldId id="263" r:id="rId8"/>
    <p:sldId id="274" r:id="rId9"/>
    <p:sldId id="280" r:id="rId10"/>
    <p:sldId id="281" r:id="rId11"/>
    <p:sldId id="282" r:id="rId12"/>
    <p:sldId id="283" r:id="rId13"/>
    <p:sldId id="284" r:id="rId14"/>
    <p:sldId id="349" r:id="rId15"/>
    <p:sldId id="289" r:id="rId16"/>
    <p:sldId id="355" r:id="rId17"/>
    <p:sldId id="351" r:id="rId18"/>
    <p:sldId id="278" r:id="rId19"/>
    <p:sldId id="290" r:id="rId20"/>
    <p:sldId id="352" r:id="rId21"/>
    <p:sldId id="353" r:id="rId22"/>
    <p:sldId id="293" r:id="rId23"/>
    <p:sldId id="354" r:id="rId24"/>
    <p:sldId id="296" r:id="rId25"/>
    <p:sldId id="361" r:id="rId26"/>
    <p:sldId id="299" r:id="rId27"/>
    <p:sldId id="298" r:id="rId28"/>
    <p:sldId id="302" r:id="rId29"/>
    <p:sldId id="303" r:id="rId30"/>
    <p:sldId id="305" r:id="rId31"/>
    <p:sldId id="307" r:id="rId32"/>
    <p:sldId id="312" r:id="rId33"/>
    <p:sldId id="313" r:id="rId34"/>
    <p:sldId id="314" r:id="rId35"/>
    <p:sldId id="360" r:id="rId36"/>
    <p:sldId id="315" r:id="rId37"/>
    <p:sldId id="316" r:id="rId38"/>
    <p:sldId id="317" r:id="rId39"/>
    <p:sldId id="318" r:id="rId40"/>
    <p:sldId id="319" r:id="rId41"/>
    <p:sldId id="320" r:id="rId42"/>
    <p:sldId id="321" r:id="rId43"/>
    <p:sldId id="322" r:id="rId44"/>
    <p:sldId id="324" r:id="rId45"/>
    <p:sldId id="325" r:id="rId46"/>
    <p:sldId id="327" r:id="rId47"/>
    <p:sldId id="328" r:id="rId48"/>
    <p:sldId id="359" r:id="rId49"/>
    <p:sldId id="329" r:id="rId50"/>
    <p:sldId id="333" r:id="rId51"/>
    <p:sldId id="331" r:id="rId52"/>
    <p:sldId id="334" r:id="rId53"/>
    <p:sldId id="335" r:id="rId54"/>
    <p:sldId id="336" r:id="rId55"/>
    <p:sldId id="371" r:id="rId56"/>
    <p:sldId id="340" r:id="rId57"/>
    <p:sldId id="341" r:id="rId58"/>
    <p:sldId id="369" r:id="rId59"/>
    <p:sldId id="345" r:id="rId60"/>
    <p:sldId id="343" r:id="rId61"/>
    <p:sldId id="347" r:id="rId62"/>
    <p:sldId id="363" r:id="rId63"/>
    <p:sldId id="357" r:id="rId64"/>
    <p:sldId id="366" r:id="rId65"/>
    <p:sldId id="348" r:id="rId6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43" autoAdjust="0"/>
  </p:normalViewPr>
  <p:slideViewPr>
    <p:cSldViewPr snapToGrid="0">
      <p:cViewPr>
        <p:scale>
          <a:sx n="76" d="100"/>
          <a:sy n="76" d="100"/>
        </p:scale>
        <p:origin x="-174" y="3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3A2127-83CB-49F2-A87F-36A57D2B1825}" type="datetimeFigureOut">
              <a:rPr lang="en-US" smtClean="0"/>
              <a:t>7/3/2015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609079-9D58-4C3D-9CBD-628B3B9F3D4E}" type="slidenum">
              <a:rPr lang="en-US" smtClean="0"/>
              <a:t>‹#›</a:t>
            </a:fld>
            <a:endParaRPr lang="en-US"/>
          </a:p>
        </p:txBody>
      </p:sp>
    </p:spTree>
    <p:extLst>
      <p:ext uri="{BB962C8B-B14F-4D97-AF65-F5344CB8AC3E}">
        <p14:creationId xmlns:p14="http://schemas.microsoft.com/office/powerpoint/2010/main" val="1446679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7</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21</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23</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24</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Ejemplo de IRI, URI, URL</a:t>
            </a:r>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25</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Ejemplo de IRI, URI, URL</a:t>
            </a:r>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26</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27</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Un</a:t>
            </a:r>
            <a:r>
              <a:rPr lang="es-ES_tradnl" baseline="0" dirty="0" smtClean="0"/>
              <a:t> humano e</a:t>
            </a:r>
            <a:r>
              <a:rPr lang="es-ES_tradnl" dirty="0" smtClean="0"/>
              <a:t>ntiende que relación hay entre la pagina</a:t>
            </a:r>
            <a:r>
              <a:rPr lang="es-ES_tradnl" baseline="0" dirty="0" smtClean="0"/>
              <a:t> </a:t>
            </a:r>
            <a:r>
              <a:rPr lang="es-ES_tradnl" dirty="0" smtClean="0"/>
              <a:t>y la pagina a</a:t>
            </a:r>
            <a:r>
              <a:rPr lang="es-ES_tradnl" baseline="0" dirty="0" smtClean="0"/>
              <a:t> la que apunta el link porque sabe leer y entiende el contexto de la pagina y del link</a:t>
            </a:r>
            <a:r>
              <a:rPr lang="es-ES_tradnl" dirty="0" smtClean="0"/>
              <a:t> </a:t>
            </a:r>
            <a:r>
              <a:rPr lang="es-ES_tradnl" dirty="0" smtClean="0"/>
              <a:t>(</a:t>
            </a:r>
            <a:r>
              <a:rPr lang="es-ES" dirty="0" smtClean="0"/>
              <a:t>Escuela </a:t>
            </a:r>
            <a:r>
              <a:rPr lang="es-ES" dirty="0" smtClean="0"/>
              <a:t>Española de Esquí de </a:t>
            </a:r>
            <a:r>
              <a:rPr lang="es-ES" dirty="0" err="1" smtClean="0"/>
              <a:t>Panticosa</a:t>
            </a:r>
            <a:r>
              <a:rPr lang="es-ES" dirty="0" smtClean="0"/>
              <a:t>)</a:t>
            </a:r>
            <a:endParaRPr lang="es-ES_tradnl" dirty="0" smtClean="0"/>
          </a:p>
          <a:p>
            <a:r>
              <a:rPr lang="es-ES_tradnl" dirty="0" smtClean="0"/>
              <a:t>y sabe/entiende que es la otra pagina (una escuela de esquí que enseña a </a:t>
            </a:r>
            <a:r>
              <a:rPr lang="es-ES_tradnl" dirty="0" err="1" smtClean="0"/>
              <a:t>esquar</a:t>
            </a:r>
            <a:r>
              <a:rPr lang="es-ES_tradnl" dirty="0" smtClean="0"/>
              <a:t>)</a:t>
            </a:r>
          </a:p>
          <a:p>
            <a:r>
              <a:rPr lang="es-ES_tradnl" dirty="0" smtClean="0"/>
              <a:t>Sin embargo una pagina web solo ve que hay un link a la otra pagina, pero no sabe ni que </a:t>
            </a:r>
            <a:r>
              <a:rPr lang="es-ES_tradnl" dirty="0" err="1" smtClean="0"/>
              <a:t>relacion</a:t>
            </a:r>
            <a:r>
              <a:rPr lang="es-ES_tradnl" dirty="0" smtClean="0"/>
              <a:t> guarda con</a:t>
            </a:r>
            <a:r>
              <a:rPr lang="es-ES_tradnl" baseline="0" dirty="0" smtClean="0"/>
              <a:t> la actual pagina web ni sabe que es la otra pagina.</a:t>
            </a:r>
            <a:endParaRPr lang="en-US" dirty="0" smtClean="0"/>
          </a:p>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28</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29</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s-ES" sz="2000" dirty="0" smtClean="0"/>
              <a:t>La pagina web (de </a:t>
            </a:r>
            <a:r>
              <a:rPr lang="es-ES" sz="2000" dirty="0" err="1" smtClean="0"/>
              <a:t>Panticosa</a:t>
            </a:r>
            <a:r>
              <a:rPr lang="es-ES" sz="2000" dirty="0" smtClean="0"/>
              <a:t>) enlaza a una pagina web (“la escuela española de esquí de </a:t>
            </a:r>
            <a:r>
              <a:rPr lang="es-ES" sz="2000" dirty="0" err="1" smtClean="0"/>
              <a:t>Panticosa</a:t>
            </a:r>
            <a:r>
              <a:rPr lang="es-ES" sz="2000" dirty="0" smtClean="0"/>
              <a:t>”) que proporciona clases de esquí en la estación </a:t>
            </a:r>
            <a:r>
              <a:rPr lang="es-ES" sz="2000" dirty="0" smtClean="0">
                <a:sym typeface="Wingdings" panose="05000000000000000000" pitchFamily="2" charset="2"/>
              </a:rPr>
              <a:t> </a:t>
            </a:r>
            <a:r>
              <a:rPr lang="es-ES" sz="2000" dirty="0" err="1" smtClean="0">
                <a:sym typeface="Wingdings" panose="05000000000000000000" pitchFamily="2" charset="2"/>
              </a:rPr>
              <a:t>Relacion</a:t>
            </a:r>
            <a:r>
              <a:rPr lang="es-ES" sz="2000" dirty="0" smtClean="0">
                <a:sym typeface="Wingdings" panose="05000000000000000000" pitchFamily="2" charset="2"/>
              </a:rPr>
              <a:t> entre “se imparten clases de esquí por”</a:t>
            </a:r>
            <a:endParaRPr lang="es-ES" sz="2000" dirty="0" smtClean="0"/>
          </a:p>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30</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s-ES_tradnl" dirty="0" err="1" smtClean="0"/>
              <a:t>odo</a:t>
            </a:r>
            <a:r>
              <a:rPr lang="es-ES_tradnl" dirty="0" smtClean="0"/>
              <a:t> esto esta mu bien pero nos falta una herramienta, un modelo que nos permita hacer todo esto:, ponerlos,</a:t>
            </a:r>
          </a:p>
          <a:p>
            <a:pPr algn="r"/>
            <a:r>
              <a:rPr lang="es-ES" sz="2400" dirty="0" smtClean="0"/>
              <a:t>Que nos permita publicar en lenguajes específicamente diseñados para datos</a:t>
            </a:r>
          </a:p>
          <a:p>
            <a:pPr algn="r"/>
            <a:endParaRPr lang="en-US" dirty="0" smtClean="0"/>
          </a:p>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31</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Buscamos</a:t>
            </a:r>
            <a:r>
              <a:rPr lang="es-ES_tradnl" baseline="0" dirty="0" smtClean="0"/>
              <a:t> en diferentes </a:t>
            </a:r>
            <a:r>
              <a:rPr lang="es-ES_tradnl" baseline="0" dirty="0" err="1" smtClean="0"/>
              <a:t>compañias</a:t>
            </a:r>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8</a:t>
            </a:fld>
            <a:endParaRPr lang="en-US"/>
          </a:p>
        </p:txBody>
      </p:sp>
    </p:spTree>
    <p:extLst>
      <p:ext uri="{BB962C8B-B14F-4D97-AF65-F5344CB8AC3E}">
        <p14:creationId xmlns:p14="http://schemas.microsoft.com/office/powerpoint/2010/main" val="9352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32</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34</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35</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Grafo correspondiente al </a:t>
            </a:r>
            <a:r>
              <a:rPr lang="es-ES_tradnl" dirty="0" err="1" smtClean="0"/>
              <a:t>dataset</a:t>
            </a:r>
            <a:r>
              <a:rPr lang="es-ES_tradnl" dirty="0" smtClean="0"/>
              <a:t> A. Aparecen los nodos, los enlaces y los literales. Uno de los nodos (nodos</a:t>
            </a:r>
            <a:r>
              <a:rPr lang="es-ES_tradnl" baseline="0" dirty="0" smtClean="0"/>
              <a:t> en blanco)</a:t>
            </a:r>
            <a:r>
              <a:rPr lang="es-ES_tradnl" dirty="0" smtClean="0"/>
              <a:t> se corresponde con el autor, tiene dos propiedades a:name y a:homepage.</a:t>
            </a:r>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36</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37</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Grafo correspondiente al </a:t>
            </a:r>
            <a:r>
              <a:rPr lang="es-ES_tradnl" dirty="0" err="1" smtClean="0"/>
              <a:t>dataset</a:t>
            </a:r>
            <a:r>
              <a:rPr lang="es-ES_tradnl" dirty="0" smtClean="0"/>
              <a:t> F. Aparecen los nodos, los enlaces y los literales. Uno de los nodos (nodos</a:t>
            </a:r>
            <a:r>
              <a:rPr lang="es-ES_tradnl" baseline="0" dirty="0" smtClean="0"/>
              <a:t> en blanco)</a:t>
            </a:r>
            <a:r>
              <a:rPr lang="es-ES_tradnl" dirty="0" smtClean="0"/>
              <a:t> se corresponde con el autor</a:t>
            </a:r>
            <a:r>
              <a:rPr lang="es-ES_tradnl" baseline="0" dirty="0" smtClean="0"/>
              <a:t> del libro original,</a:t>
            </a:r>
            <a:r>
              <a:rPr lang="es-ES_tradnl" dirty="0" smtClean="0"/>
              <a:t> tiene una</a:t>
            </a:r>
            <a:r>
              <a:rPr lang="es-ES_tradnl" baseline="0" dirty="0" smtClean="0"/>
              <a:t> sola propiedad f</a:t>
            </a:r>
            <a:r>
              <a:rPr lang="es-ES_tradnl" dirty="0" smtClean="0"/>
              <a:t>:nom</a:t>
            </a:r>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38</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39</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40</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noProof="0" dirty="0" smtClean="0"/>
              <a:t>Entidades</a:t>
            </a:r>
            <a:r>
              <a:rPr lang="es-ES_tradnl" baseline="0" noProof="0" dirty="0" smtClean="0"/>
              <a:t> </a:t>
            </a:r>
            <a:r>
              <a:rPr lang="es-ES_tradnl" noProof="0" dirty="0" smtClean="0"/>
              <a:t>que están en</a:t>
            </a:r>
            <a:r>
              <a:rPr lang="es-ES_tradnl" baseline="0" noProof="0" dirty="0" smtClean="0"/>
              <a:t> ambos “</a:t>
            </a:r>
            <a:r>
              <a:rPr lang="es-ES_tradnl" baseline="0" noProof="0" dirty="0" err="1" smtClean="0"/>
              <a:t>datasets</a:t>
            </a:r>
            <a:r>
              <a:rPr lang="es-ES_tradnl" baseline="0" noProof="0" dirty="0" smtClean="0"/>
              <a:t>” </a:t>
            </a:r>
            <a:r>
              <a:rPr lang="es-ES_tradnl" baseline="0" noProof="0" dirty="0" smtClean="0"/>
              <a:t>incrementan/suman/aumentan sus </a:t>
            </a:r>
            <a:r>
              <a:rPr lang="es-ES_tradnl" baseline="0" noProof="0" dirty="0" smtClean="0"/>
              <a:t>propiedades. </a:t>
            </a:r>
          </a:p>
          <a:p>
            <a:endParaRPr lang="es-ES_tradnl" baseline="0" noProof="0" dirty="0" smtClean="0"/>
          </a:p>
          <a:p>
            <a:r>
              <a:rPr lang="es-ES_tradnl" baseline="0" noProof="0" dirty="0" smtClean="0"/>
              <a:t>por ejemplo: la entidad </a:t>
            </a:r>
            <a:r>
              <a:rPr lang="es-ES_tradnl" noProof="0" dirty="0" smtClean="0"/>
              <a:t>http://../</a:t>
            </a:r>
            <a:r>
              <a:rPr lang="es-ES_tradnl" noProof="0" dirty="0" err="1" smtClean="0"/>
              <a:t>isbn</a:t>
            </a:r>
            <a:r>
              <a:rPr lang="es-ES_tradnl" noProof="0" dirty="0" smtClean="0"/>
              <a:t>/000651409X </a:t>
            </a:r>
            <a:r>
              <a:rPr lang="es-ES_tradnl" baseline="0" noProof="0" dirty="0" smtClean="0"/>
              <a:t>que </a:t>
            </a:r>
            <a:r>
              <a:rPr lang="es-ES_tradnl" noProof="0" dirty="0" smtClean="0"/>
              <a:t>originalmente estaba</a:t>
            </a:r>
            <a:r>
              <a:rPr lang="es-ES_tradnl" baseline="0" noProof="0" dirty="0" smtClean="0"/>
              <a:t> en el </a:t>
            </a:r>
            <a:r>
              <a:rPr lang="es-ES_tradnl" noProof="0" dirty="0" err="1" smtClean="0"/>
              <a:t>dataset</a:t>
            </a:r>
            <a:r>
              <a:rPr lang="es-ES_tradnl" noProof="0" dirty="0" smtClean="0"/>
              <a:t> F </a:t>
            </a:r>
            <a:r>
              <a:rPr lang="es-ES_tradnl" u="sng" noProof="0" dirty="0" smtClean="0"/>
              <a:t>solo</a:t>
            </a:r>
            <a:r>
              <a:rPr lang="es-ES_tradnl" noProof="0" dirty="0" smtClean="0"/>
              <a:t> con la propiedad</a:t>
            </a:r>
            <a:r>
              <a:rPr lang="es-ES_tradnl" baseline="0" noProof="0" dirty="0" smtClean="0"/>
              <a:t> f:auteur, a ojos de los usuarios del </a:t>
            </a:r>
            <a:r>
              <a:rPr lang="es-ES_tradnl" baseline="0" noProof="0" dirty="0" err="1" smtClean="0"/>
              <a:t>dataset</a:t>
            </a:r>
            <a:r>
              <a:rPr lang="es-ES_tradnl" baseline="0" noProof="0" dirty="0" smtClean="0"/>
              <a:t> F </a:t>
            </a:r>
            <a:r>
              <a:rPr lang="es-ES_tradnl" noProof="0" dirty="0" smtClean="0"/>
              <a:t>adquiere ahora también las siguientes</a:t>
            </a:r>
            <a:r>
              <a:rPr lang="es-ES_tradnl" baseline="0" noProof="0" dirty="0" smtClean="0"/>
              <a:t> </a:t>
            </a:r>
            <a:r>
              <a:rPr lang="es-ES_tradnl" noProof="0" dirty="0" smtClean="0"/>
              <a:t>propiedades</a:t>
            </a:r>
            <a:r>
              <a:rPr lang="es-ES_tradnl" baseline="0" noProof="0" dirty="0" smtClean="0"/>
              <a:t> </a:t>
            </a:r>
            <a:r>
              <a:rPr lang="es-ES_tradnl" noProof="0" dirty="0" smtClean="0"/>
              <a:t>a:title, a:year, a:publisher,</a:t>
            </a:r>
            <a:r>
              <a:rPr lang="es-ES_tradnl" baseline="0" noProof="0" dirty="0" smtClean="0"/>
              <a:t> a:author (que son las que vienen con el </a:t>
            </a:r>
            <a:r>
              <a:rPr lang="es-ES_tradnl" baseline="0" noProof="0" dirty="0" err="1" smtClean="0"/>
              <a:t>dataset</a:t>
            </a:r>
            <a:r>
              <a:rPr lang="es-ES_tradnl" baseline="0" noProof="0" dirty="0" smtClean="0"/>
              <a:t> A). Por tanto ahora los </a:t>
            </a:r>
            <a:r>
              <a:rPr lang="es-ES_tradnl" baseline="0" noProof="0" dirty="0" err="1" smtClean="0"/>
              <a:t>uusarios</a:t>
            </a:r>
            <a:r>
              <a:rPr lang="es-ES_tradnl" baseline="0" noProof="0" dirty="0" smtClean="0"/>
              <a:t> del </a:t>
            </a:r>
            <a:r>
              <a:rPr lang="es-ES_tradnl" baseline="0" noProof="0" dirty="0" err="1" smtClean="0"/>
              <a:t>dataset</a:t>
            </a:r>
            <a:r>
              <a:rPr lang="es-ES_tradnl" baseline="0" noProof="0" dirty="0" smtClean="0"/>
              <a:t> F </a:t>
            </a:r>
            <a:r>
              <a:rPr lang="es-ES_tradnl" baseline="0" noProof="0" dirty="0" err="1" smtClean="0"/>
              <a:t>tambien</a:t>
            </a:r>
            <a:r>
              <a:rPr lang="es-ES_tradnl" baseline="0" noProof="0" dirty="0" smtClean="0"/>
              <a:t> pueden preguntar por estas nuevas propiedades:</a:t>
            </a:r>
          </a:p>
          <a:p>
            <a:endParaRPr lang="es-ES_tradnl" baseline="0" noProof="0" dirty="0" smtClean="0"/>
          </a:p>
          <a:p>
            <a:r>
              <a:rPr lang="es-ES_tradnl" baseline="0" noProof="0" dirty="0" smtClean="0"/>
              <a:t>“Dame el </a:t>
            </a:r>
            <a:r>
              <a:rPr lang="es-ES_tradnl" noProof="0" dirty="0" smtClean="0"/>
              <a:t>a:title del libro original” es</a:t>
            </a:r>
            <a:r>
              <a:rPr lang="es-ES_tradnl" baseline="0" noProof="0" dirty="0" smtClean="0"/>
              <a:t> una query que el usuario del </a:t>
            </a:r>
            <a:r>
              <a:rPr lang="es-ES_tradnl" baseline="0" noProof="0" dirty="0" err="1" smtClean="0"/>
              <a:t>dataset</a:t>
            </a:r>
            <a:r>
              <a:rPr lang="es-ES_tradnl" baseline="0" noProof="0" dirty="0" smtClean="0"/>
              <a:t> F ahora puede hacer porque el no ha definido la propiedad a:title originalmente ahora esta disponible gracias a la mezcla con el </a:t>
            </a:r>
            <a:r>
              <a:rPr lang="es-ES_tradnl" baseline="0" noProof="0" dirty="0" err="1" smtClean="0"/>
              <a:t>dataset</a:t>
            </a:r>
            <a:r>
              <a:rPr lang="es-ES_tradnl" baseline="0" noProof="0" dirty="0" smtClean="0"/>
              <a:t> A.</a:t>
            </a:r>
            <a:endParaRPr lang="es-ES_tradnl" noProof="0" dirty="0"/>
          </a:p>
        </p:txBody>
      </p:sp>
      <p:sp>
        <p:nvSpPr>
          <p:cNvPr id="4" name="Slide Number Placeholder 3"/>
          <p:cNvSpPr>
            <a:spLocks noGrp="1"/>
          </p:cNvSpPr>
          <p:nvPr>
            <p:ph type="sldNum" sz="quarter" idx="10"/>
          </p:nvPr>
        </p:nvSpPr>
        <p:spPr/>
        <p:txBody>
          <a:bodyPr/>
          <a:lstStyle/>
          <a:p>
            <a:fld id="{B5609079-9D58-4C3D-9CBD-628B3B9F3D4E}" type="slidenum">
              <a:rPr lang="en-US" smtClean="0"/>
              <a:t>41</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baseline="0" noProof="0" dirty="0" smtClean="0"/>
              <a:t>¿Pero que pasa cuando dos entidades con diferente URI y diferentes propiedades se refieren a la misma entidad?</a:t>
            </a:r>
          </a:p>
          <a:p>
            <a:endParaRPr lang="es-ES_tradnl" noProof="0" dirty="0" smtClean="0"/>
          </a:p>
          <a:p>
            <a:r>
              <a:rPr lang="es-ES_tradnl" noProof="0" dirty="0" smtClean="0"/>
              <a:t>Se esta usando diferentes</a:t>
            </a:r>
            <a:r>
              <a:rPr lang="es-ES_tradnl" baseline="0" noProof="0" dirty="0" smtClean="0"/>
              <a:t> (</a:t>
            </a:r>
            <a:r>
              <a:rPr lang="es-ES_tradnl" baseline="0" noProof="0" dirty="0" err="1" smtClean="0"/>
              <a:t>author</a:t>
            </a:r>
            <a:r>
              <a:rPr lang="es-ES_tradnl" baseline="0" noProof="0" dirty="0" smtClean="0"/>
              <a:t> y </a:t>
            </a:r>
            <a:r>
              <a:rPr lang="es-ES_tradnl" baseline="0" noProof="0" dirty="0" err="1" smtClean="0"/>
              <a:t>auteur</a:t>
            </a:r>
            <a:r>
              <a:rPr lang="es-ES_tradnl" baseline="0" noProof="0" dirty="0" smtClean="0"/>
              <a:t>) propiedades para representar la relación “autor” y por tanto diferentes nodos para lo que parece la misma (el autor).</a:t>
            </a:r>
          </a:p>
          <a:p>
            <a:r>
              <a:rPr lang="es-ES_tradnl" baseline="0" noProof="0" dirty="0" smtClean="0"/>
              <a:t>Además no solo no sabemos de que tipo es cada nodo sino que además tiene sus propias y diferentes propiedades </a:t>
            </a:r>
            <a:r>
              <a:rPr lang="es-ES_tradnl" baseline="0" noProof="0" dirty="0" smtClean="0">
                <a:sym typeface="Wingdings" panose="05000000000000000000" pitchFamily="2" charset="2"/>
              </a:rPr>
              <a:t> dificulta la tarea de integración</a:t>
            </a:r>
            <a:endParaRPr lang="es-ES_tradnl" baseline="0" noProof="0" dirty="0" smtClean="0"/>
          </a:p>
          <a:p>
            <a:endParaRPr lang="es-ES_tradnl" baseline="0" noProof="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B5609079-9D58-4C3D-9CBD-628B3B9F3D4E}" type="slidenum">
              <a:rPr lang="en-US" smtClean="0"/>
              <a:t>42</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9</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baseline="0" noProof="0" dirty="0" smtClean="0">
                <a:sym typeface="Wingdings" panose="05000000000000000000" pitchFamily="2" charset="2"/>
              </a:rPr>
              <a:t>Por tanto si definimos la clase Persona con dos propiedades (</a:t>
            </a:r>
            <a:r>
              <a:rPr lang="es-ES_tradnl" baseline="0" noProof="0" dirty="0" err="1" smtClean="0">
                <a:sym typeface="Wingdings" panose="05000000000000000000" pitchFamily="2" charset="2"/>
              </a:rPr>
              <a:t>name</a:t>
            </a:r>
            <a:r>
              <a:rPr lang="es-ES_tradnl" baseline="0" noProof="0" dirty="0" smtClean="0">
                <a:sym typeface="Wingdings" panose="05000000000000000000" pitchFamily="2" charset="2"/>
              </a:rPr>
              <a:t>, y </a:t>
            </a:r>
            <a:r>
              <a:rPr lang="es-ES_tradnl" baseline="0" noProof="0" dirty="0" err="1" smtClean="0">
                <a:sym typeface="Wingdings" panose="05000000000000000000" pitchFamily="2" charset="2"/>
              </a:rPr>
              <a:t>homepage</a:t>
            </a:r>
            <a:r>
              <a:rPr lang="es-ES_tradnl" baseline="0" noProof="0" dirty="0" smtClean="0">
                <a:sym typeface="Wingdings" panose="05000000000000000000" pitchFamily="2" charset="2"/>
              </a:rPr>
              <a:t>) e incluimos en el grafo no solo la entidad si no su tipo, no solo podríamos concluir que se trata de la misma entidad con mayor seguridad sino que no haría falta que se definieran/inventaran propiedades ad-hoc en cada grafo (que se reinventara al rueda) y se podrían reutilizar las inherentes a la clase Persona.</a:t>
            </a:r>
          </a:p>
          <a:p>
            <a:endParaRPr lang="es-ES_tradnl" noProof="0" dirty="0" smtClean="0"/>
          </a:p>
          <a:p>
            <a:endParaRPr lang="es-ES_tradnl" baseline="0" noProof="0" dirty="0" smtClean="0">
              <a:sym typeface="Wingdings" panose="05000000000000000000" pitchFamily="2" charset="2"/>
            </a:endParaRPr>
          </a:p>
          <a:p>
            <a:endParaRPr lang="es-ES_tradnl" baseline="0" noProof="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B5609079-9D58-4C3D-9CBD-628B3B9F3D4E}" type="slidenum">
              <a:rPr lang="en-US" smtClean="0"/>
              <a:t>43</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noProof="0" dirty="0"/>
          </a:p>
        </p:txBody>
      </p:sp>
      <p:sp>
        <p:nvSpPr>
          <p:cNvPr id="4" name="Slide Number Placeholder 3"/>
          <p:cNvSpPr>
            <a:spLocks noGrp="1"/>
          </p:cNvSpPr>
          <p:nvPr>
            <p:ph type="sldNum" sz="quarter" idx="10"/>
          </p:nvPr>
        </p:nvSpPr>
        <p:spPr/>
        <p:txBody>
          <a:bodyPr/>
          <a:lstStyle/>
          <a:p>
            <a:fld id="{B5609079-9D58-4C3D-9CBD-628B3B9F3D4E}" type="slidenum">
              <a:rPr lang="en-US" smtClean="0"/>
              <a:t>44</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ct val="20000"/>
              </a:spcBef>
              <a:buFont typeface="Arial" pitchFamily="34" charset="0"/>
              <a:buChar char="•"/>
            </a:pPr>
            <a:endParaRPr lang="es-ES_tradnl" noProof="0" dirty="0"/>
          </a:p>
        </p:txBody>
      </p:sp>
      <p:sp>
        <p:nvSpPr>
          <p:cNvPr id="4" name="Slide Number Placeholder 3"/>
          <p:cNvSpPr>
            <a:spLocks noGrp="1"/>
          </p:cNvSpPr>
          <p:nvPr>
            <p:ph type="sldNum" sz="quarter" idx="10"/>
          </p:nvPr>
        </p:nvSpPr>
        <p:spPr/>
        <p:txBody>
          <a:bodyPr/>
          <a:lstStyle/>
          <a:p>
            <a:fld id="{B5609079-9D58-4C3D-9CBD-628B3B9F3D4E}" type="slidenum">
              <a:rPr lang="en-US" smtClean="0"/>
              <a:t>45</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noProof="0" dirty="0"/>
          </a:p>
        </p:txBody>
      </p:sp>
      <p:sp>
        <p:nvSpPr>
          <p:cNvPr id="4" name="Slide Number Placeholder 3"/>
          <p:cNvSpPr>
            <a:spLocks noGrp="1"/>
          </p:cNvSpPr>
          <p:nvPr>
            <p:ph type="sldNum" sz="quarter" idx="10"/>
          </p:nvPr>
        </p:nvSpPr>
        <p:spPr/>
        <p:txBody>
          <a:bodyPr/>
          <a:lstStyle/>
          <a:p>
            <a:fld id="{B5609079-9D58-4C3D-9CBD-628B3B9F3D4E}" type="slidenum">
              <a:rPr lang="en-US" smtClean="0"/>
              <a:t>46</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48</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49</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50</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51</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52</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53</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ES" b="0" dirty="0" smtClean="0"/>
              <a:t>Depende del dueño de la pagina y de los datos que tiene en su base de datos, lo que el usuario finalmente podrá ver</a:t>
            </a:r>
            <a:endParaRPr lang="es-ES_tradnl" b="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13</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54</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55</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56</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57</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58</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59</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61</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62</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63</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64</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14</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65</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 y buscamos en la pagina de un hotel concreto en la estación…</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 o buscamos en la pagina de la estación de esquí…</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…o buscamos en una pagina de alojamientos especializados en Francia…</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smtClean="0"/>
          </a:p>
          <a:p>
            <a:endParaRPr lang="es-ES_tradnl" dirty="0" smtClean="0"/>
          </a:p>
        </p:txBody>
      </p:sp>
      <p:sp>
        <p:nvSpPr>
          <p:cNvPr id="4" name="Slide Number Placeholder 3"/>
          <p:cNvSpPr>
            <a:spLocks noGrp="1"/>
          </p:cNvSpPr>
          <p:nvPr>
            <p:ph type="sldNum" sz="quarter" idx="10"/>
          </p:nvPr>
        </p:nvSpPr>
        <p:spPr/>
        <p:txBody>
          <a:bodyPr/>
          <a:lstStyle/>
          <a:p>
            <a:fld id="{B5609079-9D58-4C3D-9CBD-628B3B9F3D4E}" type="slidenum">
              <a:rPr lang="en-US" smtClean="0"/>
              <a:t>15</a:t>
            </a:fld>
            <a:endParaRPr lang="en-US"/>
          </a:p>
        </p:txBody>
      </p:sp>
    </p:spTree>
    <p:extLst>
      <p:ext uri="{BB962C8B-B14F-4D97-AF65-F5344CB8AC3E}">
        <p14:creationId xmlns:p14="http://schemas.microsoft.com/office/powerpoint/2010/main" val="1331631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16</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17</a:t>
            </a:fld>
            <a:endParaRPr lang="en-US"/>
          </a:p>
        </p:txBody>
      </p:sp>
    </p:spTree>
    <p:extLst>
      <p:ext uri="{BB962C8B-B14F-4D97-AF65-F5344CB8AC3E}">
        <p14:creationId xmlns:p14="http://schemas.microsoft.com/office/powerpoint/2010/main" val="2067318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609079-9D58-4C3D-9CBD-628B3B9F3D4E}" type="slidenum">
              <a:rPr lang="en-US" smtClean="0"/>
              <a:t>20</a:t>
            </a:fld>
            <a:endParaRPr lang="en-US"/>
          </a:p>
        </p:txBody>
      </p:sp>
    </p:spTree>
    <p:extLst>
      <p:ext uri="{BB962C8B-B14F-4D97-AF65-F5344CB8AC3E}">
        <p14:creationId xmlns:p14="http://schemas.microsoft.com/office/powerpoint/2010/main" val="2067318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DF3E23DD-F6B0-4BC8-BCD3-684E7645B94D}" type="datetimeFigureOut">
              <a:rPr lang="es-ES" smtClean="0"/>
              <a:t>03/07/2015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136990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F3E23DD-F6B0-4BC8-BCD3-684E7645B94D}" type="datetimeFigureOut">
              <a:rPr lang="es-ES" smtClean="0"/>
              <a:t>03/07/2015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2222079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F3E23DD-F6B0-4BC8-BCD3-684E7645B94D}" type="datetimeFigureOut">
              <a:rPr lang="es-ES" smtClean="0"/>
              <a:t>03/07/2015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3851073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F3E23DD-F6B0-4BC8-BCD3-684E7645B94D}" type="datetimeFigureOut">
              <a:rPr lang="es-ES" smtClean="0"/>
              <a:t>03/07/2015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2849866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F3E23DD-F6B0-4BC8-BCD3-684E7645B94D}" type="datetimeFigureOut">
              <a:rPr lang="es-ES" smtClean="0"/>
              <a:t>03/07/2015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4050840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DF3E23DD-F6B0-4BC8-BCD3-684E7645B94D}" type="datetimeFigureOut">
              <a:rPr lang="es-ES" smtClean="0"/>
              <a:t>03/07/2015</a:t>
            </a:fld>
            <a:endParaRPr lang="es-ES"/>
          </a:p>
        </p:txBody>
      </p:sp>
      <p:sp>
        <p:nvSpPr>
          <p:cNvPr id="9" name="Footer Placeholder 8"/>
          <p:cNvSpPr>
            <a:spLocks noGrp="1"/>
          </p:cNvSpPr>
          <p:nvPr>
            <p:ph type="ftr" sz="quarter" idx="11"/>
          </p:nvPr>
        </p:nvSpPr>
        <p:spPr/>
        <p:txBody>
          <a:bodyPr/>
          <a:lstStyle/>
          <a:p>
            <a:endParaRPr lang="es-ES"/>
          </a:p>
        </p:txBody>
      </p:sp>
      <p:sp>
        <p:nvSpPr>
          <p:cNvPr id="10" name="Slide Number Placeholder 9"/>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1735215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DF3E23DD-F6B0-4BC8-BCD3-684E7645B94D}" type="datetimeFigureOut">
              <a:rPr lang="es-ES" smtClean="0"/>
              <a:t>03/07/2015</a:t>
            </a:fld>
            <a:endParaRPr lang="es-ES"/>
          </a:p>
        </p:txBody>
      </p:sp>
      <p:sp>
        <p:nvSpPr>
          <p:cNvPr id="11" name="Footer Placeholder 10"/>
          <p:cNvSpPr>
            <a:spLocks noGrp="1"/>
          </p:cNvSpPr>
          <p:nvPr>
            <p:ph type="ftr" sz="quarter" idx="11"/>
          </p:nvPr>
        </p:nvSpPr>
        <p:spPr/>
        <p:txBody>
          <a:bodyPr/>
          <a:lstStyle/>
          <a:p>
            <a:endParaRPr lang="es-ES"/>
          </a:p>
        </p:txBody>
      </p:sp>
      <p:sp>
        <p:nvSpPr>
          <p:cNvPr id="12" name="Slide Number Placeholder 11"/>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4023059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DF3E23DD-F6B0-4BC8-BCD3-684E7645B94D}" type="datetimeFigureOut">
              <a:rPr lang="es-ES" smtClean="0"/>
              <a:t>03/07/2015</a:t>
            </a:fld>
            <a:endParaRPr lang="es-ES"/>
          </a:p>
        </p:txBody>
      </p:sp>
      <p:sp>
        <p:nvSpPr>
          <p:cNvPr id="7" name="Footer Placeholder 6"/>
          <p:cNvSpPr>
            <a:spLocks noGrp="1"/>
          </p:cNvSpPr>
          <p:nvPr>
            <p:ph type="ftr" sz="quarter" idx="11"/>
          </p:nvPr>
        </p:nvSpPr>
        <p:spPr/>
        <p:txBody>
          <a:bodyPr/>
          <a:lstStyle/>
          <a:p>
            <a:endParaRPr lang="es-ES"/>
          </a:p>
        </p:txBody>
      </p:sp>
      <p:sp>
        <p:nvSpPr>
          <p:cNvPr id="8" name="Slide Number Placeholder 7"/>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3389868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F3E23DD-F6B0-4BC8-BCD3-684E7645B94D}" type="datetimeFigureOut">
              <a:rPr lang="es-ES" smtClean="0"/>
              <a:t>03/07/2015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34313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DF3E23DD-F6B0-4BC8-BCD3-684E7645B94D}" type="datetimeFigureOut">
              <a:rPr lang="es-ES" smtClean="0"/>
              <a:t>03/07/2015</a:t>
            </a:fld>
            <a:endParaRPr lang="es-ES"/>
          </a:p>
        </p:txBody>
      </p:sp>
      <p:sp>
        <p:nvSpPr>
          <p:cNvPr id="9" name="Footer Placeholder 8"/>
          <p:cNvSpPr>
            <a:spLocks noGrp="1"/>
          </p:cNvSpPr>
          <p:nvPr>
            <p:ph type="ftr" sz="quarter" idx="11"/>
          </p:nvPr>
        </p:nvSpPr>
        <p:spPr/>
        <p:txBody>
          <a:bodyPr/>
          <a:lstStyle/>
          <a:p>
            <a:endParaRPr lang="es-ES"/>
          </a:p>
        </p:txBody>
      </p:sp>
      <p:sp>
        <p:nvSpPr>
          <p:cNvPr id="10" name="Slide Number Placeholder 9"/>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3925251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DF3E23DD-F6B0-4BC8-BCD3-684E7645B94D}" type="datetimeFigureOut">
              <a:rPr lang="es-ES" smtClean="0"/>
              <a:t>03/07/2015</a:t>
            </a:fld>
            <a:endParaRPr lang="es-ES"/>
          </a:p>
        </p:txBody>
      </p:sp>
      <p:sp>
        <p:nvSpPr>
          <p:cNvPr id="9" name="Footer Placeholder 8"/>
          <p:cNvSpPr>
            <a:spLocks noGrp="1"/>
          </p:cNvSpPr>
          <p:nvPr>
            <p:ph type="ftr" sz="quarter" idx="11"/>
          </p:nvPr>
        </p:nvSpPr>
        <p:spPr>
          <a:xfrm>
            <a:off x="3499101" y="6356350"/>
            <a:ext cx="5911517" cy="365125"/>
          </a:xfrm>
        </p:spPr>
        <p:txBody>
          <a:bodyPr/>
          <a:lstStyle/>
          <a:p>
            <a:endParaRPr lang="es-ES"/>
          </a:p>
        </p:txBody>
      </p:sp>
      <p:sp>
        <p:nvSpPr>
          <p:cNvPr id="10" name="Slide Number Placeholder 9"/>
          <p:cNvSpPr>
            <a:spLocks noGrp="1"/>
          </p:cNvSpPr>
          <p:nvPr>
            <p:ph type="sldNum" sz="quarter" idx="12"/>
          </p:nvPr>
        </p:nvSpPr>
        <p:spPr/>
        <p:txBody>
          <a:bodyPr/>
          <a:lstStyle/>
          <a:p>
            <a:fld id="{CD8E19C8-A358-4035-BC10-E35C6254C649}" type="slidenum">
              <a:rPr lang="es-ES" smtClean="0"/>
              <a:t>‹#›</a:t>
            </a:fld>
            <a:endParaRPr lang="es-ES"/>
          </a:p>
        </p:txBody>
      </p:sp>
    </p:spTree>
    <p:extLst>
      <p:ext uri="{BB962C8B-B14F-4D97-AF65-F5344CB8AC3E}">
        <p14:creationId xmlns:p14="http://schemas.microsoft.com/office/powerpoint/2010/main" val="2246861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DF3E23DD-F6B0-4BC8-BCD3-684E7645B94D}" type="datetimeFigureOut">
              <a:rPr lang="es-ES" smtClean="0"/>
              <a:t>03/07/2015</a:t>
            </a:fld>
            <a:endParaRPr lang="es-E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E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CD8E19C8-A358-4035-BC10-E35C6254C649}" type="slidenum">
              <a:rPr lang="es-ES" smtClean="0"/>
              <a:t>‹#›</a:t>
            </a:fld>
            <a:endParaRPr lang="es-ES"/>
          </a:p>
        </p:txBody>
      </p:sp>
    </p:spTree>
    <p:extLst>
      <p:ext uri="{BB962C8B-B14F-4D97-AF65-F5344CB8AC3E}">
        <p14:creationId xmlns:p14="http://schemas.microsoft.com/office/powerpoint/2010/main" val="19867199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www.example.org/file2.xml#xpath(//q[@)" TargetMode="External"/><Relationship Id="rId4" Type="http://schemas.openxmlformats.org/officeDocument/2006/relationships/hyperlink" Target="http://www.example.org/file.html#hom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www.w3.org/1999/02/22-rdf-syntax-n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eva.fing.edu.uy/pluginfile.php/67767/mod_resource/content/1/2-RDF.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dirty="0" smtClean="0"/>
              <a:t>Modulo Web de Datos</a:t>
            </a:r>
            <a:r>
              <a:rPr lang="es-ES" dirty="0"/>
              <a:t/>
            </a:r>
            <a:br>
              <a:rPr lang="es-ES" dirty="0"/>
            </a:br>
            <a:endParaRPr lang="es-ES" dirty="0"/>
          </a:p>
        </p:txBody>
      </p:sp>
      <p:sp>
        <p:nvSpPr>
          <p:cNvPr id="3" name="Subtítulo 2"/>
          <p:cNvSpPr>
            <a:spLocks noGrp="1"/>
          </p:cNvSpPr>
          <p:nvPr>
            <p:ph type="subTitle" idx="1"/>
          </p:nvPr>
        </p:nvSpPr>
        <p:spPr/>
        <p:txBody>
          <a:bodyPr/>
          <a:lstStyle/>
          <a:p>
            <a:r>
              <a:rPr lang="es-ES" sz="2400" dirty="0"/>
              <a:t>Edición 2014 / 2015</a:t>
            </a:r>
            <a:endParaRPr lang="es-ES" dirty="0"/>
          </a:p>
        </p:txBody>
      </p:sp>
      <p:pic>
        <p:nvPicPr>
          <p:cNvPr id="4" name="0 Imagen"/>
          <p:cNvPicPr/>
          <p:nvPr/>
        </p:nvPicPr>
        <p:blipFill>
          <a:blip r:embed="rId2">
            <a:extLst>
              <a:ext uri="{28A0092B-C50C-407E-A947-70E740481C1C}">
                <a14:useLocalDpi xmlns:a14="http://schemas.microsoft.com/office/drawing/2010/main" val="0"/>
              </a:ext>
            </a:extLst>
          </a:blip>
          <a:stretch>
            <a:fillRect/>
          </a:stretch>
        </p:blipFill>
        <p:spPr>
          <a:xfrm>
            <a:off x="9183758" y="1714691"/>
            <a:ext cx="3048000" cy="2767330"/>
          </a:xfrm>
          <a:prstGeom prst="rect">
            <a:avLst/>
          </a:prstGeom>
        </p:spPr>
      </p:pic>
    </p:spTree>
    <p:extLst>
      <p:ext uri="{BB962C8B-B14F-4D97-AF65-F5344CB8AC3E}">
        <p14:creationId xmlns:p14="http://schemas.microsoft.com/office/powerpoint/2010/main" val="3667111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2"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r>
              <a:rPr lang="es-ES_tradnl" dirty="0" smtClean="0"/>
              <a:t>Información del vuelo final resumida, precio, extras de servicios…</a:t>
            </a:r>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n-US" dirty="0"/>
          </a:p>
        </p:txBody>
      </p:sp>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1468" t="3253" r="24138" b="8219"/>
          <a:stretch/>
        </p:blipFill>
        <p:spPr bwMode="auto">
          <a:xfrm>
            <a:off x="3830461" y="770112"/>
            <a:ext cx="7077206" cy="553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9717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2"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r>
              <a:rPr lang="es-ES_tradnl" dirty="0" smtClean="0"/>
              <a:t>Varias opciones de vuelo y precio, varios servicios extras…</a:t>
            </a:r>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n-US"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607" t="522" r="12587" b="4427"/>
          <a:stretch/>
        </p:blipFill>
        <p:spPr bwMode="auto">
          <a:xfrm>
            <a:off x="3628032" y="839244"/>
            <a:ext cx="7928991" cy="5489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0104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2"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r>
              <a:rPr lang="es-ES_tradnl" dirty="0" smtClean="0"/>
              <a:t>Información del vuelo final y precio junto con otras opciones de vuelo</a:t>
            </a:r>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n-US"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382" t="3253" r="15185" b="6250"/>
          <a:stretch/>
        </p:blipFill>
        <p:spPr bwMode="auto">
          <a:xfrm>
            <a:off x="3532339" y="853569"/>
            <a:ext cx="8179496" cy="58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6379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r>
              <a:rPr lang="es-ES" dirty="0" smtClean="0"/>
              <a:t>Buscar datos de vuelos en la </a:t>
            </a:r>
            <a:r>
              <a:rPr lang="es-ES" dirty="0"/>
              <a:t>actual </a:t>
            </a:r>
            <a:r>
              <a:rPr lang="es-ES" dirty="0" smtClean="0"/>
              <a:t>web…</a:t>
            </a:r>
          </a:p>
          <a:p>
            <a:pPr lvl="1">
              <a:buFont typeface="Wingdings"/>
              <a:buChar char="à"/>
            </a:pPr>
            <a:r>
              <a:rPr lang="es-ES" dirty="0" smtClean="0"/>
              <a:t>Navegar por diferentes </a:t>
            </a:r>
            <a:r>
              <a:rPr lang="es-ES" dirty="0" err="1" smtClean="0"/>
              <a:t>sides</a:t>
            </a:r>
            <a:endParaRPr lang="es-ES" dirty="0" smtClean="0"/>
          </a:p>
          <a:p>
            <a:pPr lvl="1">
              <a:buFont typeface="Wingdings"/>
              <a:buChar char="à"/>
            </a:pPr>
            <a:r>
              <a:rPr lang="es-ES_tradnl" dirty="0" smtClean="0">
                <a:sym typeface="Wingdings" panose="05000000000000000000" pitchFamily="2" charset="2"/>
              </a:rPr>
              <a:t>Diferentes formas de insertar datos de búsqueda</a:t>
            </a:r>
            <a:endParaRPr lang="es-ES" dirty="0" smtClean="0"/>
          </a:p>
          <a:p>
            <a:pPr lvl="1">
              <a:buFont typeface="Wingdings"/>
              <a:buChar char="à"/>
            </a:pPr>
            <a:r>
              <a:rPr lang="es-ES" b="1" dirty="0" smtClean="0"/>
              <a:t>Cada pagina web muestra diferentes datos (fecha</a:t>
            </a:r>
            <a:r>
              <a:rPr lang="es-ES" b="1" dirty="0"/>
              <a:t>, horas, duración, escalas, compañía, numero vuelo, operado por</a:t>
            </a:r>
            <a:r>
              <a:rPr lang="es-ES" b="1" dirty="0" smtClean="0"/>
              <a:t>)</a:t>
            </a:r>
          </a:p>
          <a:p>
            <a:pPr lvl="1">
              <a:buFont typeface="Wingdings"/>
              <a:buChar char="à"/>
            </a:pPr>
            <a:r>
              <a:rPr lang="es-ES" b="1" dirty="0" smtClean="0"/>
              <a:t>Complementando </a:t>
            </a:r>
            <a:r>
              <a:rPr lang="es-ES" b="1" dirty="0"/>
              <a:t>con diferentes servicios (equipaje, seguro, </a:t>
            </a:r>
            <a:r>
              <a:rPr lang="es-ES" b="1" dirty="0" err="1"/>
              <a:t>flexi</a:t>
            </a:r>
            <a:r>
              <a:rPr lang="es-ES" b="1" dirty="0"/>
              <a:t>-puntos…).</a:t>
            </a:r>
            <a:endParaRPr lang="es-ES" b="1" dirty="0" smtClean="0"/>
          </a:p>
          <a:p>
            <a:pPr lvl="1">
              <a:buFont typeface="Wingdings"/>
              <a:buChar char="à"/>
            </a:pPr>
            <a:r>
              <a:rPr lang="es-ES" b="1" dirty="0"/>
              <a:t>C</a:t>
            </a:r>
            <a:r>
              <a:rPr lang="es-ES" b="1" dirty="0" smtClean="0"/>
              <a:t>on diferente formato </a:t>
            </a:r>
          </a:p>
          <a:p>
            <a:pPr lvl="1">
              <a:buFont typeface="Wingdings"/>
              <a:buChar char="à"/>
            </a:pPr>
            <a:r>
              <a:rPr lang="es-ES" b="1" dirty="0" smtClean="0"/>
              <a:t>En diferente idioma</a:t>
            </a:r>
          </a:p>
          <a:p>
            <a:pPr lvl="1">
              <a:buFont typeface="Wingdings"/>
              <a:buChar char="à"/>
            </a:pPr>
            <a:r>
              <a:rPr lang="es-ES" b="1" dirty="0" smtClean="0"/>
              <a:t>…</a:t>
            </a:r>
            <a:endParaRPr lang="es-ES" b="1" dirty="0"/>
          </a:p>
          <a:p>
            <a:pPr lvl="1">
              <a:buFont typeface="Wingdings"/>
              <a:buChar char="à"/>
            </a:pPr>
            <a:endParaRPr lang="en-US" dirty="0"/>
          </a:p>
        </p:txBody>
      </p:sp>
    </p:spTree>
    <p:extLst>
      <p:ext uri="{BB962C8B-B14F-4D97-AF65-F5344CB8AC3E}">
        <p14:creationId xmlns:p14="http://schemas.microsoft.com/office/powerpoint/2010/main" val="4036202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normAutofit/>
          </a:bodyPr>
          <a:lstStyle/>
          <a:p>
            <a:r>
              <a:rPr lang="es-ES" dirty="0" smtClean="0"/>
              <a:t>Caso de uso: Buscar un viaje por internet</a:t>
            </a:r>
            <a:endParaRPr lang="es-ES" dirty="0"/>
          </a:p>
          <a:p>
            <a:r>
              <a:rPr lang="es-ES" dirty="0"/>
              <a:t>Buscar datos de vuelos en la actual web…</a:t>
            </a:r>
          </a:p>
          <a:p>
            <a:pPr lvl="1">
              <a:buFont typeface="Wingdings"/>
              <a:buChar char="à"/>
            </a:pPr>
            <a:r>
              <a:rPr lang="es-ES" dirty="0"/>
              <a:t>Navegar por diferentes </a:t>
            </a:r>
            <a:r>
              <a:rPr lang="es-ES" dirty="0" err="1"/>
              <a:t>sides</a:t>
            </a:r>
            <a:endParaRPr lang="es-ES" dirty="0"/>
          </a:p>
          <a:p>
            <a:pPr lvl="1">
              <a:buFont typeface="Wingdings"/>
              <a:buChar char="à"/>
            </a:pPr>
            <a:r>
              <a:rPr lang="es-ES_tradnl" dirty="0">
                <a:sym typeface="Wingdings" panose="05000000000000000000" pitchFamily="2" charset="2"/>
              </a:rPr>
              <a:t>Diferentes formas de insertar datos de búsqueda</a:t>
            </a:r>
            <a:endParaRPr lang="es-ES" dirty="0"/>
          </a:p>
          <a:p>
            <a:pPr lvl="1">
              <a:buFont typeface="Wingdings"/>
              <a:buChar char="à"/>
            </a:pPr>
            <a:r>
              <a:rPr lang="es-ES_tradnl" dirty="0" smtClean="0"/>
              <a:t>Diferente datos, y formatos</a:t>
            </a:r>
          </a:p>
          <a:p>
            <a:r>
              <a:rPr lang="es-ES_tradnl" dirty="0" smtClean="0">
                <a:sym typeface="Wingdings" panose="05000000000000000000" pitchFamily="2" charset="2"/>
              </a:rPr>
              <a:t>Como </a:t>
            </a:r>
            <a:r>
              <a:rPr lang="es-ES_tradnl" dirty="0">
                <a:sym typeface="Wingdings" panose="05000000000000000000" pitchFamily="2" charset="2"/>
              </a:rPr>
              <a:t>segundo paso nos interesa saber datos sobre alojamientos disponibles: localización, precio, régimen</a:t>
            </a:r>
            <a:r>
              <a:rPr lang="es-ES_tradnl" dirty="0" smtClean="0">
                <a:sym typeface="Wingdings" panose="05000000000000000000" pitchFamily="2" charset="2"/>
              </a:rPr>
              <a:t>…</a:t>
            </a:r>
            <a:endParaRPr lang="es-ES" dirty="0" smtClean="0"/>
          </a:p>
          <a:p>
            <a:r>
              <a:rPr lang="es-ES" dirty="0" smtClean="0"/>
              <a:t>Por tanto nos ponemos a buscar dichos datos en la actual web…</a:t>
            </a:r>
            <a:endParaRPr lang="en-US" dirty="0" smtClean="0"/>
          </a:p>
          <a:p>
            <a:pPr marL="0" indent="0">
              <a:buNone/>
            </a:pPr>
            <a:endParaRPr lang="es-ES" b="1" dirty="0"/>
          </a:p>
          <a:p>
            <a:pPr lvl="1">
              <a:buFont typeface="Wingdings"/>
              <a:buChar char="à"/>
            </a:pPr>
            <a:endParaRPr lang="en-US" dirty="0"/>
          </a:p>
        </p:txBody>
      </p:sp>
    </p:spTree>
    <p:extLst>
      <p:ext uri="{BB962C8B-B14F-4D97-AF65-F5344CB8AC3E}">
        <p14:creationId xmlns:p14="http://schemas.microsoft.com/office/powerpoint/2010/main" val="2299141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endParaRPr lang="es-ES_tradnl" dirty="0" smtClean="0"/>
          </a:p>
          <a:p>
            <a:endParaRPr lang="es-ES_tradnl" dirty="0" smtClean="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n-US" dirty="0"/>
          </a:p>
        </p:txBody>
      </p:sp>
      <p:pic>
        <p:nvPicPr>
          <p:cNvPr id="122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635" t="5568" r="22741" b="5568"/>
          <a:stretch/>
        </p:blipFill>
        <p:spPr bwMode="auto">
          <a:xfrm>
            <a:off x="3131507" y="1052188"/>
            <a:ext cx="8425515" cy="5323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361" b="5145"/>
          <a:stretch/>
        </p:blipFill>
        <p:spPr bwMode="auto">
          <a:xfrm>
            <a:off x="3532339" y="1089764"/>
            <a:ext cx="8090624" cy="479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9916" t="4280" r="11176" b="6250"/>
          <a:stretch/>
        </p:blipFill>
        <p:spPr bwMode="auto">
          <a:xfrm>
            <a:off x="3670125" y="1077239"/>
            <a:ext cx="7948206" cy="5066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788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1265127"/>
            <a:ext cx="7315200" cy="5411537"/>
          </a:xfrm>
        </p:spPr>
        <p:txBody>
          <a:bodyPr>
            <a:normAutofit lnSpcReduction="10000"/>
          </a:bodyPr>
          <a:lstStyle/>
          <a:p>
            <a:r>
              <a:rPr lang="es-ES" dirty="0"/>
              <a:t>Caso de uso: Buscar un viaje por internet</a:t>
            </a:r>
          </a:p>
          <a:p>
            <a:r>
              <a:rPr lang="es-ES" dirty="0"/>
              <a:t>Buscar datos de vuelos en la actual web…</a:t>
            </a:r>
          </a:p>
          <a:p>
            <a:pPr lvl="1">
              <a:buFont typeface="Wingdings"/>
              <a:buChar char="à"/>
            </a:pPr>
            <a:r>
              <a:rPr lang="es-ES" dirty="0"/>
              <a:t>Navegar por diferentes </a:t>
            </a:r>
            <a:r>
              <a:rPr lang="es-ES" dirty="0" err="1"/>
              <a:t>sides</a:t>
            </a:r>
            <a:endParaRPr lang="es-ES" dirty="0"/>
          </a:p>
          <a:p>
            <a:pPr lvl="1">
              <a:buFont typeface="Wingdings"/>
              <a:buChar char="à"/>
            </a:pPr>
            <a:r>
              <a:rPr lang="es-ES_tradnl" dirty="0">
                <a:sym typeface="Wingdings" panose="05000000000000000000" pitchFamily="2" charset="2"/>
              </a:rPr>
              <a:t>Diferentes formas de insertar datos de búsqueda</a:t>
            </a:r>
            <a:endParaRPr lang="es-ES" dirty="0"/>
          </a:p>
          <a:p>
            <a:pPr lvl="1">
              <a:buFont typeface="Wingdings"/>
              <a:buChar char="à"/>
            </a:pPr>
            <a:r>
              <a:rPr lang="es-ES_tradnl" dirty="0"/>
              <a:t>Diferente datos, y formatos</a:t>
            </a:r>
          </a:p>
          <a:p>
            <a:r>
              <a:rPr lang="es-ES_tradnl" dirty="0">
                <a:sym typeface="Wingdings" panose="05000000000000000000" pitchFamily="2" charset="2"/>
              </a:rPr>
              <a:t>Como segundo paso nos interesa saber datos sobre alojamientos disponibles: localización, precio, régimen…</a:t>
            </a:r>
            <a:endParaRPr lang="es-ES" dirty="0"/>
          </a:p>
          <a:p>
            <a:r>
              <a:rPr lang="es-ES_tradnl" dirty="0" smtClean="0"/>
              <a:t>Buscar datos de alojamientos en la actual web</a:t>
            </a:r>
            <a:r>
              <a:rPr lang="es-ES" dirty="0" smtClean="0"/>
              <a:t>…</a:t>
            </a:r>
          </a:p>
          <a:p>
            <a:pPr lvl="1">
              <a:buFont typeface="Wingdings"/>
              <a:buChar char="à"/>
            </a:pPr>
            <a:r>
              <a:rPr lang="es-ES" dirty="0"/>
              <a:t>Navegar por diferentes </a:t>
            </a:r>
            <a:r>
              <a:rPr lang="es-ES" dirty="0" err="1" smtClean="0"/>
              <a:t>sides</a:t>
            </a:r>
            <a:endParaRPr lang="es-ES" dirty="0" smtClean="0"/>
          </a:p>
          <a:p>
            <a:pPr lvl="1">
              <a:buFont typeface="Wingdings"/>
              <a:buChar char="à"/>
            </a:pPr>
            <a:r>
              <a:rPr lang="es-ES_tradnl" dirty="0">
                <a:sym typeface="Wingdings" panose="05000000000000000000" pitchFamily="2" charset="2"/>
              </a:rPr>
              <a:t>Diferentes formas de insertar datos de búsqueda</a:t>
            </a:r>
            <a:endParaRPr lang="es-ES" dirty="0"/>
          </a:p>
          <a:p>
            <a:pPr lvl="1">
              <a:buFont typeface="Wingdings"/>
              <a:buChar char="à"/>
            </a:pPr>
            <a:r>
              <a:rPr lang="es-ES_tradnl" dirty="0"/>
              <a:t>Diferente datos, y </a:t>
            </a:r>
            <a:r>
              <a:rPr lang="es-ES_tradnl" dirty="0" smtClean="0"/>
              <a:t>formatos</a:t>
            </a:r>
            <a:endParaRPr lang="es-ES" dirty="0"/>
          </a:p>
          <a:p>
            <a:r>
              <a:rPr lang="es-ES" sz="2100" dirty="0" smtClean="0"/>
              <a:t>Si </a:t>
            </a:r>
            <a:r>
              <a:rPr lang="es-ES" sz="2100" dirty="0"/>
              <a:t>quisiéramos además </a:t>
            </a:r>
            <a:r>
              <a:rPr lang="es-ES" sz="2100" dirty="0" smtClean="0"/>
              <a:t>buscar datos de restaurantes, condiciones meteorológicas, clases </a:t>
            </a:r>
            <a:r>
              <a:rPr lang="es-ES" sz="2100" dirty="0"/>
              <a:t>de Snow, alquiler de material, </a:t>
            </a:r>
            <a:r>
              <a:rPr lang="es-ES" sz="2100" dirty="0" smtClean="0"/>
              <a:t>forfait</a:t>
            </a:r>
            <a:r>
              <a:rPr lang="es-ES" b="1" dirty="0" smtClean="0"/>
              <a:t>…en la actual web…</a:t>
            </a:r>
          </a:p>
          <a:p>
            <a:pPr marL="502920" lvl="1" indent="0">
              <a:buNone/>
            </a:pPr>
            <a:r>
              <a:rPr lang="es-ES" dirty="0" smtClean="0">
                <a:sym typeface="Wingdings" panose="05000000000000000000" pitchFamily="2" charset="2"/>
              </a:rPr>
              <a:t> Nos </a:t>
            </a:r>
            <a:r>
              <a:rPr lang="es-ES" dirty="0">
                <a:sym typeface="Wingdings" panose="05000000000000000000" pitchFamily="2" charset="2"/>
              </a:rPr>
              <a:t>encontramos con la misma labor tediosa de búsqueda y con los mismos problemas que búsqueda de </a:t>
            </a:r>
            <a:r>
              <a:rPr lang="es-ES" dirty="0" smtClean="0">
                <a:sym typeface="Wingdings" panose="05000000000000000000" pitchFamily="2" charset="2"/>
              </a:rPr>
              <a:t>vuelos, alojamientos..</a:t>
            </a:r>
            <a:endParaRPr lang="en-US" dirty="0"/>
          </a:p>
          <a:p>
            <a:pPr lvl="1"/>
            <a:endParaRPr lang="es-ES" b="1" dirty="0"/>
          </a:p>
          <a:p>
            <a:endParaRPr lang="es-ES" b="1" dirty="0"/>
          </a:p>
          <a:p>
            <a:pPr lvl="1">
              <a:buFont typeface="Wingdings"/>
              <a:buChar char="à"/>
            </a:pPr>
            <a:endParaRPr lang="en-US" dirty="0"/>
          </a:p>
        </p:txBody>
      </p:sp>
    </p:spTree>
    <p:extLst>
      <p:ext uri="{BB962C8B-B14F-4D97-AF65-F5344CB8AC3E}">
        <p14:creationId xmlns:p14="http://schemas.microsoft.com/office/powerpoint/2010/main" val="244696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normAutofit/>
          </a:bodyPr>
          <a:lstStyle/>
          <a:p>
            <a:r>
              <a:rPr lang="es-ES_tradnl" dirty="0">
                <a:sym typeface="Wingdings" panose="05000000000000000000" pitchFamily="2" charset="2"/>
              </a:rPr>
              <a:t>Actuales arreglos</a:t>
            </a:r>
          </a:p>
          <a:p>
            <a:pPr marL="640080" lvl="2">
              <a:spcBef>
                <a:spcPts val="1200"/>
              </a:spcBef>
              <a:spcAft>
                <a:spcPts val="0"/>
              </a:spcAft>
            </a:pPr>
            <a:r>
              <a:rPr lang="es-ES_tradnl" sz="2000" dirty="0">
                <a:sym typeface="Wingdings" panose="05000000000000000000" pitchFamily="2" charset="2"/>
              </a:rPr>
              <a:t>Pero y ¿que pasa con las agencias online que combinan vuelos y hoteles? Ellas compilan y ofrecen datos de diferentes fuentes</a:t>
            </a:r>
          </a:p>
          <a:p>
            <a:pPr>
              <a:lnSpc>
                <a:spcPct val="100000"/>
              </a:lnSpc>
            </a:pPr>
            <a:endParaRPr lang="en-US" dirty="0"/>
          </a:p>
          <a:p>
            <a:pPr marL="0" indent="0">
              <a:buNone/>
            </a:pPr>
            <a:endParaRPr lang="es-ES" b="1" dirty="0"/>
          </a:p>
          <a:p>
            <a:pPr lvl="1">
              <a:buFont typeface="Wingdings"/>
              <a:buChar char="à"/>
            </a:pPr>
            <a:endParaRPr lang="en-US" dirty="0"/>
          </a:p>
        </p:txBody>
      </p:sp>
    </p:spTree>
    <p:extLst>
      <p:ext uri="{BB962C8B-B14F-4D97-AF65-F5344CB8AC3E}">
        <p14:creationId xmlns:p14="http://schemas.microsoft.com/office/powerpoint/2010/main" val="1819233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2"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r>
              <a:rPr lang="es-ES_tradnl" dirty="0" smtClean="0"/>
              <a:t>Usar un meta-buscador de viajes como Rumbo</a:t>
            </a:r>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smtClean="0"/>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35" r="9890" b="6250"/>
          <a:stretch/>
        </p:blipFill>
        <p:spPr bwMode="auto">
          <a:xfrm>
            <a:off x="3620022" y="902562"/>
            <a:ext cx="8041709" cy="5253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35707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2"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r>
              <a:rPr lang="es-ES_tradnl" dirty="0" smtClean="0"/>
              <a:t>O como e-</a:t>
            </a:r>
            <a:r>
              <a:rPr lang="es-ES_tradnl" dirty="0" err="1" smtClean="0"/>
              <a:t>dreams</a:t>
            </a:r>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smtClean="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820" t="4110" r="11176" b="6250"/>
          <a:stretch/>
        </p:blipFill>
        <p:spPr bwMode="auto">
          <a:xfrm>
            <a:off x="3519814" y="989556"/>
            <a:ext cx="8197970" cy="5229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462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Resumen del módulo</a:t>
            </a:r>
            <a:endParaRPr lang="es-ES" dirty="0"/>
          </a:p>
        </p:txBody>
      </p:sp>
      <p:sp>
        <p:nvSpPr>
          <p:cNvPr id="3" name="Marcador de contenido 2"/>
          <p:cNvSpPr>
            <a:spLocks noGrp="1"/>
          </p:cNvSpPr>
          <p:nvPr>
            <p:ph idx="1"/>
          </p:nvPr>
        </p:nvSpPr>
        <p:spPr/>
        <p:txBody>
          <a:bodyPr>
            <a:normAutofit/>
          </a:bodyPr>
          <a:lstStyle/>
          <a:p>
            <a:r>
              <a:rPr lang="es-ES_tradnl" dirty="0" smtClean="0"/>
              <a:t>Sesión 1 (04/07/2015)</a:t>
            </a:r>
          </a:p>
          <a:p>
            <a:pPr lvl="1"/>
            <a:r>
              <a:rPr lang="es-ES_tradnl" dirty="0" smtClean="0"/>
              <a:t>Web de datos</a:t>
            </a:r>
            <a:endParaRPr lang="es-ES_tradnl" dirty="0"/>
          </a:p>
          <a:p>
            <a:pPr lvl="1"/>
            <a:r>
              <a:rPr lang="es-ES_tradnl" dirty="0" smtClean="0"/>
              <a:t>Vocabularios RDFS y OWL para construir ontologías</a:t>
            </a:r>
          </a:p>
          <a:p>
            <a:pPr lvl="1"/>
            <a:r>
              <a:rPr lang="es-ES_tradnl" dirty="0" err="1" smtClean="0"/>
              <a:t>Triplestore</a:t>
            </a:r>
            <a:endParaRPr lang="es-ES_tradnl" dirty="0"/>
          </a:p>
          <a:p>
            <a:r>
              <a:rPr lang="es-ES_tradnl" dirty="0" smtClean="0"/>
              <a:t>Sesión 2 (04/09/2015)</a:t>
            </a:r>
          </a:p>
          <a:p>
            <a:pPr lvl="1"/>
            <a:r>
              <a:rPr lang="es-ES_tradnl" dirty="0" smtClean="0"/>
              <a:t>SPARQL</a:t>
            </a:r>
            <a:endParaRPr lang="es-ES_tradnl" dirty="0"/>
          </a:p>
          <a:p>
            <a:pPr lvl="1"/>
            <a:r>
              <a:rPr lang="es-ES_tradnl" dirty="0" err="1" smtClean="0"/>
              <a:t>Linked</a:t>
            </a:r>
            <a:r>
              <a:rPr lang="es-ES_tradnl" dirty="0" smtClean="0"/>
              <a:t> Data</a:t>
            </a:r>
          </a:p>
          <a:p>
            <a:pPr lvl="1"/>
            <a:r>
              <a:rPr lang="es-ES_tradnl" dirty="0" smtClean="0"/>
              <a:t>RDF embebido en HTML. </a:t>
            </a:r>
          </a:p>
          <a:p>
            <a:pPr lvl="1"/>
            <a:r>
              <a:rPr lang="es-ES_tradnl" dirty="0" smtClean="0"/>
              <a:t>Aplicaciones practicas</a:t>
            </a:r>
          </a:p>
        </p:txBody>
      </p:sp>
      <p:pic>
        <p:nvPicPr>
          <p:cNvPr id="4" name="0 Imagen"/>
          <p:cNvPicPr/>
          <p:nvPr/>
        </p:nvPicPr>
        <p:blipFill>
          <a:blip r:embed="rId2"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Tree>
    <p:extLst>
      <p:ext uri="{BB962C8B-B14F-4D97-AF65-F5344CB8AC3E}">
        <p14:creationId xmlns:p14="http://schemas.microsoft.com/office/powerpoint/2010/main" val="623422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normAutofit/>
          </a:bodyPr>
          <a:lstStyle/>
          <a:p>
            <a:r>
              <a:rPr lang="es-ES_tradnl" dirty="0">
                <a:sym typeface="Wingdings" panose="05000000000000000000" pitchFamily="2" charset="2"/>
              </a:rPr>
              <a:t>Actuales arreglos</a:t>
            </a:r>
          </a:p>
          <a:p>
            <a:pPr marL="640080" lvl="2">
              <a:spcBef>
                <a:spcPts val="1200"/>
              </a:spcBef>
              <a:spcAft>
                <a:spcPts val="0"/>
              </a:spcAft>
            </a:pPr>
            <a:r>
              <a:rPr lang="es-ES_tradnl" sz="2000" dirty="0">
                <a:sym typeface="Wingdings" panose="05000000000000000000" pitchFamily="2" charset="2"/>
              </a:rPr>
              <a:t>Pero y ¿que pasa con las agencias online que combinan vuelos y hoteles? Ellas compilan y ofrecen datos de diferentes </a:t>
            </a:r>
            <a:r>
              <a:rPr lang="es-ES_tradnl" sz="2000" dirty="0" smtClean="0">
                <a:sym typeface="Wingdings" panose="05000000000000000000" pitchFamily="2" charset="2"/>
              </a:rPr>
              <a:t>fuentes </a:t>
            </a:r>
            <a:r>
              <a:rPr lang="es-ES_tradnl" sz="2000" dirty="0">
                <a:sym typeface="Wingdings" panose="05000000000000000000" pitchFamily="2" charset="2"/>
              </a:rPr>
              <a:t> </a:t>
            </a:r>
            <a:r>
              <a:rPr lang="es-ES_tradnl" sz="2000" b="1" dirty="0">
                <a:sym typeface="Wingdings" panose="05000000000000000000" pitchFamily="2" charset="2"/>
              </a:rPr>
              <a:t>Se sigue accediendo solo aquellos datos que la pagina web desea que veas (dato esta escondido) </a:t>
            </a:r>
          </a:p>
          <a:p>
            <a:pPr marL="640080" lvl="2">
              <a:spcBef>
                <a:spcPts val="1200"/>
              </a:spcBef>
              <a:spcAft>
                <a:spcPts val="0"/>
              </a:spcAft>
            </a:pPr>
            <a:endParaRPr lang="es-ES_tradnl" sz="2000" dirty="0">
              <a:sym typeface="Wingdings" panose="05000000000000000000" pitchFamily="2" charset="2"/>
            </a:endParaRPr>
          </a:p>
          <a:p>
            <a:pPr>
              <a:lnSpc>
                <a:spcPct val="100000"/>
              </a:lnSpc>
            </a:pPr>
            <a:endParaRPr lang="en-US" dirty="0"/>
          </a:p>
          <a:p>
            <a:pPr marL="0" indent="0">
              <a:buNone/>
            </a:pPr>
            <a:endParaRPr lang="es-ES" b="1" dirty="0"/>
          </a:p>
          <a:p>
            <a:pPr lvl="1">
              <a:buFont typeface="Wingdings"/>
              <a:buChar char="à"/>
            </a:pPr>
            <a:endParaRPr lang="en-US" dirty="0"/>
          </a:p>
        </p:txBody>
      </p:sp>
    </p:spTree>
    <p:extLst>
      <p:ext uri="{BB962C8B-B14F-4D97-AF65-F5344CB8AC3E}">
        <p14:creationId xmlns:p14="http://schemas.microsoft.com/office/powerpoint/2010/main" val="3447166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normAutofit/>
          </a:bodyPr>
          <a:lstStyle/>
          <a:p>
            <a:r>
              <a:rPr lang="es-ES_tradnl" dirty="0">
                <a:sym typeface="Wingdings" panose="05000000000000000000" pitchFamily="2" charset="2"/>
              </a:rPr>
              <a:t>Actuales arreglos</a:t>
            </a:r>
          </a:p>
          <a:p>
            <a:pPr marL="640080" lvl="2">
              <a:spcBef>
                <a:spcPts val="1200"/>
              </a:spcBef>
              <a:spcAft>
                <a:spcPts val="0"/>
              </a:spcAft>
            </a:pPr>
            <a:r>
              <a:rPr lang="es-ES_tradnl" sz="2000" dirty="0">
                <a:sym typeface="Wingdings" panose="05000000000000000000" pitchFamily="2" charset="2"/>
              </a:rPr>
              <a:t>Pero y ¿que pasa con las agencias online que combinan vuelos y hoteles? Ellas compilan y ofrecen datos de diferentes </a:t>
            </a:r>
            <a:r>
              <a:rPr lang="es-ES_tradnl" sz="2000" dirty="0" smtClean="0">
                <a:sym typeface="Wingdings" panose="05000000000000000000" pitchFamily="2" charset="2"/>
              </a:rPr>
              <a:t>fuentes </a:t>
            </a:r>
            <a:r>
              <a:rPr lang="es-ES_tradnl" sz="2000" dirty="0">
                <a:sym typeface="Wingdings" panose="05000000000000000000" pitchFamily="2" charset="2"/>
              </a:rPr>
              <a:t> Se sigue accediendo solo aquellos datos que la pagina web desea que veas (dato esta escondido) </a:t>
            </a:r>
          </a:p>
          <a:p>
            <a:pPr marL="640080" lvl="2">
              <a:spcBef>
                <a:spcPts val="1200"/>
              </a:spcBef>
              <a:spcAft>
                <a:spcPts val="0"/>
              </a:spcAft>
            </a:pPr>
            <a:r>
              <a:rPr lang="es-ES_tradnl" sz="2000" b="1" dirty="0" smtClean="0">
                <a:sym typeface="Wingdings" panose="05000000000000000000" pitchFamily="2" charset="2"/>
              </a:rPr>
              <a:t>Pero y ¿Qué pasa con los “</a:t>
            </a:r>
            <a:r>
              <a:rPr lang="es-ES_tradnl" sz="2000" b="1" dirty="0" err="1" smtClean="0">
                <a:sym typeface="Wingdings" panose="05000000000000000000" pitchFamily="2" charset="2"/>
              </a:rPr>
              <a:t>Mashup</a:t>
            </a:r>
            <a:r>
              <a:rPr lang="es-ES_tradnl" sz="2000" b="1" dirty="0" smtClean="0">
                <a:sym typeface="Wingdings" panose="05000000000000000000" pitchFamily="2" charset="2"/>
              </a:rPr>
              <a:t>”?</a:t>
            </a:r>
            <a:endParaRPr lang="es-ES_tradnl" sz="2000" b="1" dirty="0">
              <a:sym typeface="Wingdings" panose="05000000000000000000" pitchFamily="2" charset="2"/>
            </a:endParaRPr>
          </a:p>
          <a:p>
            <a:pPr>
              <a:lnSpc>
                <a:spcPct val="100000"/>
              </a:lnSpc>
            </a:pPr>
            <a:endParaRPr lang="en-US" dirty="0"/>
          </a:p>
          <a:p>
            <a:pPr marL="0" indent="0">
              <a:buNone/>
            </a:pPr>
            <a:endParaRPr lang="es-ES" b="1" dirty="0"/>
          </a:p>
          <a:p>
            <a:pPr lvl="1">
              <a:buFont typeface="Wingdings"/>
              <a:buChar char="à"/>
            </a:pPr>
            <a:endParaRPr lang="en-US" dirty="0"/>
          </a:p>
        </p:txBody>
      </p:sp>
    </p:spTree>
    <p:extLst>
      <p:ext uri="{BB962C8B-B14F-4D97-AF65-F5344CB8AC3E}">
        <p14:creationId xmlns:p14="http://schemas.microsoft.com/office/powerpoint/2010/main" val="2020367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2"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1778696"/>
            <a:ext cx="6652595" cy="4259142"/>
          </a:xfrm>
        </p:spPr>
        <p:txBody>
          <a:bodyPr/>
          <a:lstStyle/>
          <a:p>
            <a:endParaRPr lang="es-ES_tradnl" dirty="0" smtClean="0"/>
          </a:p>
          <a:p>
            <a:r>
              <a:rPr lang="es-ES_tradnl" dirty="0" smtClean="0"/>
              <a:t>Un “</a:t>
            </a:r>
            <a:r>
              <a:rPr lang="es-ES_tradnl" dirty="0" err="1" smtClean="0"/>
              <a:t>Mashup</a:t>
            </a:r>
            <a:r>
              <a:rPr lang="es-ES_tradnl" dirty="0" smtClean="0"/>
              <a:t>”: </a:t>
            </a:r>
            <a:r>
              <a:rPr lang="es-ES" dirty="0"/>
              <a:t>una aplicación web es usada o llamada desde otra aplicación, con el fin de reutilizar su contenido y/o </a:t>
            </a:r>
            <a:r>
              <a:rPr lang="es-ES" dirty="0" smtClean="0"/>
              <a:t>funcionalidad. Para que la integración sea fácil </a:t>
            </a:r>
            <a:r>
              <a:rPr lang="es-ES" dirty="0"/>
              <a:t>y rápida, a menudo </a:t>
            </a:r>
            <a:r>
              <a:rPr lang="es-ES" dirty="0" smtClean="0"/>
              <a:t>se usa una API abierta. </a:t>
            </a:r>
            <a:r>
              <a:rPr lang="es-ES" dirty="0" err="1" smtClean="0"/>
              <a:t>Ej</a:t>
            </a:r>
            <a:r>
              <a:rPr lang="es-ES" dirty="0" smtClean="0"/>
              <a:t>: combina datos de mapas, de tiempo y de vuelos.</a:t>
            </a:r>
          </a:p>
          <a:p>
            <a:endParaRPr lang="es-ES" dirty="0"/>
          </a:p>
          <a:p>
            <a:endParaRPr lang="es-ES"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167" y="1724640"/>
            <a:ext cx="7053500" cy="4792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1014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normAutofit/>
          </a:bodyPr>
          <a:lstStyle/>
          <a:p>
            <a:r>
              <a:rPr lang="es-ES_tradnl" dirty="0">
                <a:sym typeface="Wingdings" panose="05000000000000000000" pitchFamily="2" charset="2"/>
              </a:rPr>
              <a:t>Actuales arreglos</a:t>
            </a:r>
          </a:p>
          <a:p>
            <a:pPr marL="640080" lvl="2">
              <a:spcBef>
                <a:spcPts val="1200"/>
              </a:spcBef>
              <a:spcAft>
                <a:spcPts val="0"/>
              </a:spcAft>
            </a:pPr>
            <a:r>
              <a:rPr lang="es-ES_tradnl" sz="2000" dirty="0">
                <a:sym typeface="Wingdings" panose="05000000000000000000" pitchFamily="2" charset="2"/>
              </a:rPr>
              <a:t>Pero y ¿que pasa con las agencias online que combinan vuelos y hoteles? Ellas compilan y ofrecen datos de diferentes </a:t>
            </a:r>
            <a:r>
              <a:rPr lang="es-ES_tradnl" sz="2000" dirty="0" smtClean="0">
                <a:sym typeface="Wingdings" panose="05000000000000000000" pitchFamily="2" charset="2"/>
              </a:rPr>
              <a:t>fuentes </a:t>
            </a:r>
            <a:r>
              <a:rPr lang="es-ES_tradnl" sz="2000" dirty="0">
                <a:sym typeface="Wingdings" panose="05000000000000000000" pitchFamily="2" charset="2"/>
              </a:rPr>
              <a:t> Se sigue accediendo solo aquellos datos que la pagina web desea que veas (dato esta escondido) </a:t>
            </a:r>
            <a:endParaRPr lang="es-ES_tradnl" sz="2000" dirty="0" smtClean="0">
              <a:sym typeface="Wingdings" panose="05000000000000000000" pitchFamily="2" charset="2"/>
            </a:endParaRPr>
          </a:p>
          <a:p>
            <a:pPr marL="457200" lvl="2" indent="0">
              <a:spcBef>
                <a:spcPts val="1200"/>
              </a:spcBef>
              <a:spcAft>
                <a:spcPts val="0"/>
              </a:spcAft>
              <a:buNone/>
            </a:pPr>
            <a:endParaRPr lang="es-ES_tradnl" sz="2000" dirty="0">
              <a:sym typeface="Wingdings" panose="05000000000000000000" pitchFamily="2" charset="2"/>
            </a:endParaRPr>
          </a:p>
          <a:p>
            <a:pPr lvl="1"/>
            <a:r>
              <a:rPr lang="es-ES_tradnl" sz="2000" dirty="0" smtClean="0">
                <a:sym typeface="Wingdings" panose="05000000000000000000" pitchFamily="2" charset="2"/>
              </a:rPr>
              <a:t>Pero y ¿Qué pasa con los “</a:t>
            </a:r>
            <a:r>
              <a:rPr lang="es-ES_tradnl" sz="2000" dirty="0" err="1" smtClean="0">
                <a:sym typeface="Wingdings" panose="05000000000000000000" pitchFamily="2" charset="2"/>
              </a:rPr>
              <a:t>Mashup</a:t>
            </a:r>
            <a:r>
              <a:rPr lang="es-ES_tradnl" sz="2000" dirty="0" smtClean="0">
                <a:sym typeface="Wingdings" panose="05000000000000000000" pitchFamily="2" charset="2"/>
              </a:rPr>
              <a:t>”?</a:t>
            </a:r>
            <a:r>
              <a:rPr lang="es-ES_tradnl" sz="2000" b="1" dirty="0" smtClean="0">
                <a:sym typeface="Wingdings" panose="05000000000000000000" pitchFamily="2" charset="2"/>
              </a:rPr>
              <a:t>  </a:t>
            </a:r>
            <a:r>
              <a:rPr lang="es-ES_tradnl" b="1" dirty="0">
                <a:sym typeface="Wingdings" panose="05000000000000000000" pitchFamily="2" charset="2"/>
              </a:rPr>
              <a:t>En cierta manera esconde la principal idea de la web de datos, pero </a:t>
            </a:r>
          </a:p>
          <a:p>
            <a:pPr lvl="2"/>
            <a:r>
              <a:rPr lang="es-ES_tradnl" sz="2000" dirty="0">
                <a:sym typeface="Wingdings" panose="05000000000000000000" pitchFamily="2" charset="2"/>
              </a:rPr>
              <a:t>los </a:t>
            </a:r>
            <a:r>
              <a:rPr lang="es-ES_tradnl" sz="2000" dirty="0" smtClean="0">
                <a:sym typeface="Wingdings" panose="05000000000000000000" pitchFamily="2" charset="2"/>
              </a:rPr>
              <a:t>“</a:t>
            </a:r>
            <a:r>
              <a:rPr lang="es-ES_tradnl" sz="2000" dirty="0" err="1" smtClean="0">
                <a:sym typeface="Wingdings" panose="05000000000000000000" pitchFamily="2" charset="2"/>
              </a:rPr>
              <a:t>mashup</a:t>
            </a:r>
            <a:r>
              <a:rPr lang="es-ES_tradnl" sz="2000" dirty="0" smtClean="0">
                <a:sym typeface="Wingdings" panose="05000000000000000000" pitchFamily="2" charset="2"/>
              </a:rPr>
              <a:t>” </a:t>
            </a:r>
            <a:r>
              <a:rPr lang="es-ES_tradnl" sz="2000" dirty="0">
                <a:sym typeface="Wingdings" panose="05000000000000000000" pitchFamily="2" charset="2"/>
              </a:rPr>
              <a:t>son </a:t>
            </a:r>
            <a:r>
              <a:rPr lang="es-ES_tradnl" sz="2000" dirty="0" smtClean="0">
                <a:sym typeface="Wingdings" panose="05000000000000000000" pitchFamily="2" charset="2"/>
              </a:rPr>
              <a:t>forzados </a:t>
            </a:r>
            <a:r>
              <a:rPr lang="es-ES_tradnl" sz="2000" dirty="0">
                <a:sym typeface="Wingdings" panose="05000000000000000000" pitchFamily="2" charset="2"/>
              </a:rPr>
              <a:t>a hacer </a:t>
            </a:r>
            <a:r>
              <a:rPr lang="en-US" sz="2000" dirty="0"/>
              <a:t>ad-hoc jobs</a:t>
            </a:r>
          </a:p>
          <a:p>
            <a:pPr lvl="2"/>
            <a:r>
              <a:rPr lang="es-ES_tradnl" sz="2000" dirty="0" smtClean="0">
                <a:sym typeface="Wingdings" panose="05000000000000000000" pitchFamily="2" charset="2"/>
              </a:rPr>
              <a:t>“data </a:t>
            </a:r>
            <a:r>
              <a:rPr lang="es-ES_tradnl" sz="2000" dirty="0" err="1" smtClean="0">
                <a:sym typeface="Wingdings" panose="05000000000000000000" pitchFamily="2" charset="2"/>
              </a:rPr>
              <a:t>sources</a:t>
            </a:r>
            <a:r>
              <a:rPr lang="es-ES_tradnl" sz="2000" dirty="0" smtClean="0">
                <a:sym typeface="Wingdings" panose="05000000000000000000" pitchFamily="2" charset="2"/>
              </a:rPr>
              <a:t>” </a:t>
            </a:r>
            <a:r>
              <a:rPr lang="es-ES_tradnl" sz="2000" dirty="0">
                <a:sym typeface="Wingdings" panose="05000000000000000000" pitchFamily="2" charset="2"/>
              </a:rPr>
              <a:t>exponen sus datos a </a:t>
            </a:r>
            <a:r>
              <a:rPr lang="es-ES_tradnl" sz="2000" dirty="0" smtClean="0">
                <a:sym typeface="Wingdings" panose="05000000000000000000" pitchFamily="2" charset="2"/>
              </a:rPr>
              <a:t>través </a:t>
            </a:r>
            <a:r>
              <a:rPr lang="es-ES_tradnl" sz="2000" dirty="0">
                <a:sym typeface="Wingdings" panose="05000000000000000000" pitchFamily="2" charset="2"/>
              </a:rPr>
              <a:t>de web </a:t>
            </a:r>
            <a:r>
              <a:rPr lang="es-ES_tradnl" sz="2000" dirty="0" err="1">
                <a:sym typeface="Wingdings" panose="05000000000000000000" pitchFamily="2" charset="2"/>
              </a:rPr>
              <a:t>services</a:t>
            </a:r>
            <a:r>
              <a:rPr lang="es-ES_tradnl" sz="2000" dirty="0">
                <a:sym typeface="Wingdings" panose="05000000000000000000" pitchFamily="2" charset="2"/>
              </a:rPr>
              <a:t> , con diferentes API, diferente estructura  falta de </a:t>
            </a:r>
            <a:r>
              <a:rPr lang="es-ES_tradnl" sz="2000" dirty="0" smtClean="0">
                <a:sym typeface="Wingdings" panose="05000000000000000000" pitchFamily="2" charset="2"/>
              </a:rPr>
              <a:t>estándar!</a:t>
            </a:r>
            <a:endParaRPr lang="es-ES_tradnl" sz="2000" dirty="0">
              <a:sym typeface="Wingdings" panose="05000000000000000000" pitchFamily="2" charset="2"/>
            </a:endParaRPr>
          </a:p>
          <a:p>
            <a:pPr marL="640080" lvl="2">
              <a:spcBef>
                <a:spcPts val="1200"/>
              </a:spcBef>
              <a:spcAft>
                <a:spcPts val="0"/>
              </a:spcAft>
            </a:pPr>
            <a:endParaRPr lang="es-ES_tradnl" sz="2000" b="1" dirty="0">
              <a:sym typeface="Wingdings" panose="05000000000000000000" pitchFamily="2" charset="2"/>
            </a:endParaRPr>
          </a:p>
          <a:p>
            <a:pPr>
              <a:lnSpc>
                <a:spcPct val="100000"/>
              </a:lnSpc>
            </a:pPr>
            <a:endParaRPr lang="en-US" dirty="0"/>
          </a:p>
          <a:p>
            <a:pPr marL="0" indent="0">
              <a:buNone/>
            </a:pPr>
            <a:endParaRPr lang="es-ES" b="1" dirty="0"/>
          </a:p>
          <a:p>
            <a:pPr lvl="1">
              <a:buFont typeface="Wingdings"/>
              <a:buChar char="à"/>
            </a:pPr>
            <a:endParaRPr lang="en-US" dirty="0"/>
          </a:p>
        </p:txBody>
      </p:sp>
    </p:spTree>
    <p:extLst>
      <p:ext uri="{BB962C8B-B14F-4D97-AF65-F5344CB8AC3E}">
        <p14:creationId xmlns:p14="http://schemas.microsoft.com/office/powerpoint/2010/main" val="2121146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Problemática I</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normAutofit/>
          </a:bodyPr>
          <a:lstStyle/>
          <a:p>
            <a:r>
              <a:rPr lang="es-ES" dirty="0" smtClean="0"/>
              <a:t>Buscar datos en la web actual: </a:t>
            </a:r>
          </a:p>
          <a:p>
            <a:pPr lvl="1"/>
            <a:r>
              <a:rPr lang="es-ES" dirty="0"/>
              <a:t>Navegar por muchos y diferentes “</a:t>
            </a:r>
            <a:r>
              <a:rPr lang="es-ES" dirty="0" err="1"/>
              <a:t>sides</a:t>
            </a:r>
            <a:r>
              <a:rPr lang="es-ES" dirty="0"/>
              <a:t>”</a:t>
            </a:r>
          </a:p>
          <a:p>
            <a:pPr lvl="1"/>
            <a:r>
              <a:rPr lang="es-ES" dirty="0"/>
              <a:t>Navegar por la pagina web (información) Pasar muchos y heterogéneos formularios para obtenerlos</a:t>
            </a:r>
          </a:p>
          <a:p>
            <a:pPr lvl="1"/>
            <a:r>
              <a:rPr lang="es-ES" dirty="0"/>
              <a:t>Censura de datos (los datos están ocultos en alguna base de datos</a:t>
            </a:r>
          </a:p>
          <a:p>
            <a:pPr marL="502920" lvl="1" indent="0">
              <a:buNone/>
            </a:pPr>
            <a:r>
              <a:rPr lang="es-ES" dirty="0"/>
              <a:t>y es el propietario el que decide que muestra y que no de su base de datos)</a:t>
            </a:r>
          </a:p>
          <a:p>
            <a:pPr lvl="1"/>
            <a:r>
              <a:rPr lang="es-ES" dirty="0" smtClean="0"/>
              <a:t>La </a:t>
            </a:r>
            <a:r>
              <a:rPr lang="es-ES" dirty="0"/>
              <a:t>mayoría de los datos no están </a:t>
            </a:r>
            <a:r>
              <a:rPr lang="es-ES" dirty="0" smtClean="0"/>
              <a:t>en </a:t>
            </a:r>
            <a:r>
              <a:rPr lang="es-ES" dirty="0"/>
              <a:t>un formato </a:t>
            </a:r>
            <a:r>
              <a:rPr lang="es-ES" dirty="0" smtClean="0"/>
              <a:t>uniforme (</a:t>
            </a:r>
            <a:r>
              <a:rPr lang="es-ES" dirty="0"/>
              <a:t>diferente estilo, estructura, propósito e incluso </a:t>
            </a:r>
            <a:r>
              <a:rPr lang="es-ES" dirty="0" smtClean="0"/>
              <a:t>lenguaje)</a:t>
            </a:r>
            <a:endParaRPr lang="es-ES" dirty="0"/>
          </a:p>
          <a:p>
            <a:pPr lvl="1"/>
            <a:r>
              <a:rPr lang="es-ES" dirty="0" smtClean="0"/>
              <a:t>O </a:t>
            </a:r>
            <a:r>
              <a:rPr lang="es-ES" dirty="0"/>
              <a:t>están en formatos que no siempre sabemos manejar. </a:t>
            </a:r>
            <a:endParaRPr lang="es-ES" dirty="0" smtClean="0"/>
          </a:p>
          <a:p>
            <a:pPr lvl="1"/>
            <a:r>
              <a:rPr lang="es-ES" dirty="0" smtClean="0"/>
              <a:t>Es el lector el que tiene que recopilar e integrar los datos.</a:t>
            </a:r>
            <a:endParaRPr lang="en-US" dirty="0"/>
          </a:p>
          <a:p>
            <a:r>
              <a:rPr lang="es-ES" b="1" dirty="0"/>
              <a:t>La </a:t>
            </a:r>
            <a:r>
              <a:rPr lang="es-ES" b="1" dirty="0" smtClean="0"/>
              <a:t>sobrecarga, diversidad </a:t>
            </a:r>
            <a:r>
              <a:rPr lang="es-ES" b="1" dirty="0"/>
              <a:t>y la diseminación de la </a:t>
            </a:r>
            <a:r>
              <a:rPr lang="es-ES" b="1" dirty="0" smtClean="0"/>
              <a:t>información en la web actual dificulta el acceso a los datos</a:t>
            </a:r>
            <a:r>
              <a:rPr lang="es-ES" dirty="0" smtClean="0"/>
              <a:t> </a:t>
            </a:r>
            <a:r>
              <a:rPr lang="es-ES" dirty="0" smtClean="0">
                <a:sym typeface="Wingdings" panose="05000000000000000000" pitchFamily="2" charset="2"/>
              </a:rPr>
              <a:t> necesitamos estructurarlos apropiadamente para la web, publicarlos  en la web y encontrarlos</a:t>
            </a:r>
            <a:endParaRPr lang="es-ES" dirty="0"/>
          </a:p>
        </p:txBody>
      </p:sp>
    </p:spTree>
    <p:extLst>
      <p:ext uri="{BB962C8B-B14F-4D97-AF65-F5344CB8AC3E}">
        <p14:creationId xmlns:p14="http://schemas.microsoft.com/office/powerpoint/2010/main" val="1704652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HTTP – URL</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413359"/>
            <a:ext cx="7315200" cy="6732501"/>
          </a:xfrm>
        </p:spPr>
        <p:txBody>
          <a:bodyPr>
            <a:normAutofit/>
          </a:bodyPr>
          <a:lstStyle/>
          <a:p>
            <a:pPr>
              <a:lnSpc>
                <a:spcPct val="110000"/>
              </a:lnSpc>
            </a:pPr>
            <a:r>
              <a:rPr lang="es-ES" sz="2400" dirty="0" smtClean="0"/>
              <a:t>Proporcionar </a:t>
            </a:r>
            <a:r>
              <a:rPr lang="es-ES" sz="2400" dirty="0"/>
              <a:t>navegación (acceso) a otras páginas web mediante enlaces</a:t>
            </a:r>
            <a:endParaRPr lang="es-ES_tradnl" sz="2400" dirty="0"/>
          </a:p>
          <a:p>
            <a:pPr marL="640080" lvl="2">
              <a:lnSpc>
                <a:spcPct val="110000"/>
              </a:lnSpc>
              <a:spcBef>
                <a:spcPts val="1200"/>
              </a:spcBef>
            </a:pPr>
            <a:r>
              <a:rPr lang="es-ES_tradnl" sz="2200" dirty="0"/>
              <a:t>La gente crea documentos</a:t>
            </a:r>
          </a:p>
          <a:p>
            <a:pPr marL="640080" lvl="2">
              <a:lnSpc>
                <a:spcPct val="110000"/>
              </a:lnSpc>
              <a:spcBef>
                <a:spcPts val="1200"/>
              </a:spcBef>
            </a:pPr>
            <a:r>
              <a:rPr lang="es-ES_tradnl" sz="2200" dirty="0"/>
              <a:t>La gente los da una </a:t>
            </a:r>
            <a:r>
              <a:rPr lang="es-ES_tradnl" sz="2200" dirty="0" smtClean="0"/>
              <a:t>URL </a:t>
            </a:r>
            <a:r>
              <a:rPr lang="es-ES_tradnl" sz="2200" dirty="0"/>
              <a:t>para hacerlos accesibles globalmente a otras personas</a:t>
            </a:r>
          </a:p>
          <a:p>
            <a:pPr>
              <a:lnSpc>
                <a:spcPct val="110000"/>
              </a:lnSpc>
            </a:pPr>
            <a:r>
              <a:rPr lang="es-ES_tradnl" sz="2400" dirty="0"/>
              <a:t>Aprovechar el efecto “</a:t>
            </a:r>
            <a:r>
              <a:rPr lang="es-ES_tradnl" sz="2400" dirty="0" err="1"/>
              <a:t>network</a:t>
            </a:r>
            <a:r>
              <a:rPr lang="es-ES_tradnl" sz="2400" dirty="0"/>
              <a:t>”, es decir que otras paginas descubran tu pagina web y la </a:t>
            </a:r>
            <a:r>
              <a:rPr lang="es-ES_tradnl" sz="2400" dirty="0" err="1"/>
              <a:t>linken</a:t>
            </a:r>
            <a:r>
              <a:rPr lang="es-ES_tradnl" sz="2400" dirty="0"/>
              <a:t>.</a:t>
            </a:r>
          </a:p>
          <a:p>
            <a:pPr lvl="1"/>
            <a:endParaRPr lang="en-US" dirty="0"/>
          </a:p>
        </p:txBody>
      </p:sp>
    </p:spTree>
    <p:extLst>
      <p:ext uri="{BB962C8B-B14F-4D97-AF65-F5344CB8AC3E}">
        <p14:creationId xmlns:p14="http://schemas.microsoft.com/office/powerpoint/2010/main" val="14032256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URI, URL, IRI</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413359"/>
            <a:ext cx="7315200" cy="6732501"/>
          </a:xfrm>
        </p:spPr>
        <p:txBody>
          <a:bodyPr>
            <a:normAutofit fontScale="85000" lnSpcReduction="20000"/>
          </a:bodyPr>
          <a:lstStyle/>
          <a:p>
            <a:pPr>
              <a:lnSpc>
                <a:spcPct val="110000"/>
              </a:lnSpc>
            </a:pPr>
            <a:r>
              <a:rPr lang="es-ES" sz="2400" dirty="0"/>
              <a:t>URI (</a:t>
            </a:r>
            <a:r>
              <a:rPr lang="en-US" sz="2400" dirty="0"/>
              <a:t>Uniform Resource Identifier)</a:t>
            </a:r>
            <a:r>
              <a:rPr lang="es-ES" sz="2400" dirty="0"/>
              <a:t>: Una URI es un </a:t>
            </a:r>
            <a:r>
              <a:rPr lang="es-ES" sz="2400" dirty="0" err="1"/>
              <a:t>string</a:t>
            </a:r>
            <a:r>
              <a:rPr lang="es-ES" sz="2400" dirty="0"/>
              <a:t> (US-ASCII- caracteres basados en el alfabeto latino) de caracteres usado para identificar a un recurso de manera única en internet a lo largo del tiempo y globalmente. Puede ser considerada como </a:t>
            </a:r>
          </a:p>
          <a:p>
            <a:pPr marL="640080" lvl="2">
              <a:lnSpc>
                <a:spcPct val="110000"/>
              </a:lnSpc>
              <a:spcBef>
                <a:spcPts val="1200"/>
              </a:spcBef>
            </a:pPr>
            <a:r>
              <a:rPr lang="es-ES" sz="2200" dirty="0"/>
              <a:t>nombre solo (URN) </a:t>
            </a:r>
            <a:r>
              <a:rPr lang="es-ES" sz="2200" dirty="0">
                <a:sym typeface="Wingdings" panose="05000000000000000000" pitchFamily="2" charset="2"/>
              </a:rPr>
              <a:t> un nombre que define la identidad de algo (identificador)</a:t>
            </a:r>
            <a:endParaRPr lang="es-ES" sz="2200" dirty="0"/>
          </a:p>
          <a:p>
            <a:pPr marL="640080" lvl="2">
              <a:lnSpc>
                <a:spcPct val="110000"/>
              </a:lnSpc>
              <a:spcBef>
                <a:spcPts val="1200"/>
              </a:spcBef>
            </a:pPr>
            <a:r>
              <a:rPr lang="es-ES" sz="2200" dirty="0"/>
              <a:t>como un localizador o ambos (URL) </a:t>
            </a:r>
            <a:r>
              <a:rPr lang="es-ES" sz="2200" dirty="0">
                <a:sym typeface="Wingdings" panose="05000000000000000000" pitchFamily="2" charset="2"/>
              </a:rPr>
              <a:t> proporciona la localización de un recurso (localizador), y como las localizaciones también identifican, sirve como identificador.</a:t>
            </a:r>
          </a:p>
          <a:p>
            <a:pPr>
              <a:lnSpc>
                <a:spcPct val="110000"/>
              </a:lnSpc>
            </a:pPr>
            <a:r>
              <a:rPr lang="es-ES" sz="2400" dirty="0"/>
              <a:t>URL (</a:t>
            </a:r>
            <a:r>
              <a:rPr lang="en-US" sz="2400" dirty="0"/>
              <a:t>Uniform Resource Locator)</a:t>
            </a:r>
            <a:r>
              <a:rPr lang="es-ES" sz="2400" dirty="0"/>
              <a:t>: </a:t>
            </a:r>
            <a:r>
              <a:rPr lang="es-ES" sz="2400" dirty="0" err="1"/>
              <a:t>URL’s</a:t>
            </a:r>
            <a:r>
              <a:rPr lang="es-ES" sz="2400" dirty="0"/>
              <a:t> son un subconjunto de </a:t>
            </a:r>
            <a:r>
              <a:rPr lang="es-ES" sz="2400" dirty="0" err="1"/>
              <a:t>URI’s</a:t>
            </a:r>
            <a:r>
              <a:rPr lang="es-ES" sz="2400" dirty="0"/>
              <a:t> que además de identificar a un resource, proporciona un mecanismo para localizarlo (su localización web).</a:t>
            </a:r>
          </a:p>
          <a:p>
            <a:pPr>
              <a:lnSpc>
                <a:spcPct val="110000"/>
              </a:lnSpc>
            </a:pPr>
            <a:r>
              <a:rPr lang="es-ES" sz="2400" dirty="0"/>
              <a:t>IRI (</a:t>
            </a:r>
            <a:r>
              <a:rPr lang="en-US" sz="2400" dirty="0"/>
              <a:t>Internationalized Resource Identifier), son URI’s con “</a:t>
            </a:r>
            <a:r>
              <a:rPr lang="en-US" sz="2400" dirty="0" err="1"/>
              <a:t>unicode</a:t>
            </a:r>
            <a:r>
              <a:rPr lang="en-US" sz="2400" dirty="0"/>
              <a:t>” encoding, lo </a:t>
            </a:r>
            <a:r>
              <a:rPr lang="en-US" sz="2400" dirty="0" err="1"/>
              <a:t>que</a:t>
            </a:r>
            <a:r>
              <a:rPr lang="en-US" sz="2400" dirty="0"/>
              <a:t> </a:t>
            </a:r>
            <a:r>
              <a:rPr lang="en-US" sz="2400" dirty="0" err="1"/>
              <a:t>te</a:t>
            </a:r>
            <a:r>
              <a:rPr lang="en-US" sz="2400" dirty="0"/>
              <a:t> </a:t>
            </a:r>
            <a:r>
              <a:rPr lang="en-US" sz="2400" dirty="0" err="1"/>
              <a:t>permite</a:t>
            </a:r>
            <a:r>
              <a:rPr lang="en-US" sz="2400" dirty="0"/>
              <a:t> </a:t>
            </a:r>
            <a:r>
              <a:rPr lang="en-US" sz="2400" dirty="0" err="1"/>
              <a:t>usar</a:t>
            </a:r>
            <a:r>
              <a:rPr lang="en-US" sz="2400" dirty="0"/>
              <a:t> </a:t>
            </a:r>
            <a:r>
              <a:rPr lang="en-US" sz="2400" dirty="0" err="1"/>
              <a:t>cualquier</a:t>
            </a:r>
            <a:r>
              <a:rPr lang="en-US" sz="2400" dirty="0"/>
              <a:t> </a:t>
            </a:r>
            <a:r>
              <a:rPr lang="en-US" sz="2400" dirty="0" err="1"/>
              <a:t>caracter</a:t>
            </a:r>
            <a:r>
              <a:rPr lang="en-US" sz="2400" dirty="0"/>
              <a:t> (de </a:t>
            </a:r>
            <a:r>
              <a:rPr lang="en-US" sz="2400" dirty="0" err="1"/>
              <a:t>cualquier</a:t>
            </a:r>
            <a:r>
              <a:rPr lang="en-US" sz="2400" dirty="0"/>
              <a:t> </a:t>
            </a:r>
            <a:r>
              <a:rPr lang="en-US" sz="2400" dirty="0" err="1"/>
              <a:t>alfabeto</a:t>
            </a:r>
            <a:r>
              <a:rPr lang="en-US" sz="2400" dirty="0"/>
              <a:t>) </a:t>
            </a:r>
            <a:r>
              <a:rPr lang="en-US" sz="2400" dirty="0" err="1"/>
              <a:t>en</a:t>
            </a:r>
            <a:r>
              <a:rPr lang="en-US" sz="2400" dirty="0"/>
              <a:t> la URI sin </a:t>
            </a:r>
            <a:r>
              <a:rPr lang="en-US" sz="2400" dirty="0" err="1"/>
              <a:t>tener</a:t>
            </a:r>
            <a:r>
              <a:rPr lang="en-US" sz="2400" dirty="0"/>
              <a:t> </a:t>
            </a:r>
            <a:r>
              <a:rPr lang="en-US" sz="2400" dirty="0" err="1"/>
              <a:t>que</a:t>
            </a:r>
            <a:r>
              <a:rPr lang="en-US" sz="2400" dirty="0"/>
              <a:t> “</a:t>
            </a:r>
            <a:r>
              <a:rPr lang="en-US" sz="2400" dirty="0" err="1"/>
              <a:t>escaparlo</a:t>
            </a:r>
            <a:r>
              <a:rPr lang="en-US" sz="2400" dirty="0"/>
              <a:t>”. </a:t>
            </a:r>
            <a:endParaRPr lang="es-ES" sz="2400" dirty="0"/>
          </a:p>
          <a:p>
            <a:pPr>
              <a:lnSpc>
                <a:spcPct val="110000"/>
              </a:lnSpc>
            </a:pPr>
            <a:r>
              <a:rPr lang="es-ES" sz="2400" dirty="0" smtClean="0"/>
              <a:t>Recapitulando</a:t>
            </a:r>
          </a:p>
          <a:p>
            <a:pPr lvl="1">
              <a:lnSpc>
                <a:spcPct val="110000"/>
              </a:lnSpc>
            </a:pPr>
            <a:r>
              <a:rPr lang="es-ES" sz="2200" dirty="0" smtClean="0"/>
              <a:t>URI </a:t>
            </a:r>
            <a:r>
              <a:rPr lang="es-ES" sz="2200" dirty="0">
                <a:sym typeface="Wingdings" panose="05000000000000000000" pitchFamily="2" charset="2"/>
              </a:rPr>
              <a:t> identifica</a:t>
            </a:r>
          </a:p>
          <a:p>
            <a:pPr lvl="2">
              <a:lnSpc>
                <a:spcPct val="110000"/>
              </a:lnSpc>
            </a:pPr>
            <a:r>
              <a:rPr lang="es-ES" sz="2000" dirty="0">
                <a:sym typeface="Wingdings" panose="05000000000000000000" pitchFamily="2" charset="2"/>
              </a:rPr>
              <a:t>URL  identifica y localiza</a:t>
            </a:r>
          </a:p>
          <a:p>
            <a:pPr lvl="1">
              <a:lnSpc>
                <a:spcPct val="110000"/>
              </a:lnSpc>
            </a:pPr>
            <a:r>
              <a:rPr lang="es-ES" sz="2200" dirty="0" smtClean="0">
                <a:sym typeface="Wingdings" panose="05000000000000000000" pitchFamily="2" charset="2"/>
              </a:rPr>
              <a:t>IRI </a:t>
            </a:r>
            <a:r>
              <a:rPr lang="es-ES" sz="2200" dirty="0">
                <a:sym typeface="Wingdings" panose="05000000000000000000" pitchFamily="2" charset="2"/>
              </a:rPr>
              <a:t> identifica globalmente e internacional</a:t>
            </a:r>
            <a:endParaRPr lang="es-ES" sz="2200" dirty="0"/>
          </a:p>
          <a:p>
            <a:pPr lvl="1"/>
            <a:endParaRPr lang="en-US" dirty="0"/>
          </a:p>
        </p:txBody>
      </p:sp>
    </p:spTree>
    <p:extLst>
      <p:ext uri="{BB962C8B-B14F-4D97-AF65-F5344CB8AC3E}">
        <p14:creationId xmlns:p14="http://schemas.microsoft.com/office/powerpoint/2010/main" val="3914691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de Datos:</a:t>
            </a:r>
            <a:br>
              <a:rPr lang="es-ES" dirty="0" smtClean="0"/>
            </a:br>
            <a:r>
              <a:rPr lang="es-ES" dirty="0" smtClean="0"/>
              <a:t>Conceptos básicos</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423958"/>
          </a:xfrm>
        </p:spPr>
        <p:txBody>
          <a:bodyPr>
            <a:normAutofit/>
          </a:bodyPr>
          <a:lstStyle/>
          <a:p>
            <a:pPr marL="0" indent="0">
              <a:buNone/>
            </a:pPr>
            <a:r>
              <a:rPr lang="es-ES_tradnl" dirty="0" smtClean="0"/>
              <a:t>La web de datos consiste en la aplicación de ciertos principios básicos para la publicación y estructuración de los datos en la web: </a:t>
            </a:r>
          </a:p>
          <a:p>
            <a:pPr marL="342900" indent="-342900">
              <a:buFont typeface="+mj-lt"/>
              <a:buAutoNum type="arabicPeriod"/>
            </a:pPr>
            <a:r>
              <a:rPr lang="es-ES_tradnl" dirty="0" smtClean="0"/>
              <a:t>Publicar </a:t>
            </a:r>
            <a:r>
              <a:rPr lang="es-ES_tradnl" dirty="0"/>
              <a:t>datos no paginas </a:t>
            </a:r>
            <a:r>
              <a:rPr lang="es-ES_tradnl" dirty="0" smtClean="0"/>
              <a:t>web:</a:t>
            </a:r>
          </a:p>
          <a:p>
            <a:pPr marL="845820" lvl="1" indent="-342900">
              <a:buFont typeface="+mj-lt"/>
              <a:buAutoNum type="arabicPeriod"/>
            </a:pPr>
            <a:r>
              <a:rPr lang="es-ES_tradnl" dirty="0"/>
              <a:t>http://live.dbpedia.org/page/Avoriaz</a:t>
            </a:r>
            <a:endParaRPr lang="es-ES_tradnl" dirty="0" smtClean="0"/>
          </a:p>
          <a:p>
            <a:pPr marL="845820" lvl="1" indent="-342900">
              <a:buFont typeface="+mj-lt"/>
              <a:buAutoNum type="arabicPeriod"/>
            </a:pPr>
            <a:r>
              <a:rPr lang="es-ES_tradnl" dirty="0"/>
              <a:t>http://www.avoriaz.com/</a:t>
            </a:r>
          </a:p>
          <a:p>
            <a:pPr marL="342900" indent="-342900">
              <a:buFont typeface="+mj-lt"/>
              <a:buAutoNum type="arabicPeriod"/>
            </a:pPr>
            <a:r>
              <a:rPr lang="es-ES_tradnl" dirty="0"/>
              <a:t>Dar </a:t>
            </a:r>
            <a:r>
              <a:rPr lang="es-ES_tradnl" dirty="0" err="1"/>
              <a:t>URI’s</a:t>
            </a:r>
            <a:r>
              <a:rPr lang="es-ES_tradnl" dirty="0"/>
              <a:t> a los </a:t>
            </a:r>
            <a:r>
              <a:rPr lang="es-ES_tradnl" dirty="0" smtClean="0"/>
              <a:t>datos: Siguiendo un enfoque similar a como hacemos con los documentos para hacer los datos intercambiables mundialmente</a:t>
            </a:r>
            <a:endParaRPr lang="es-ES_tradnl" dirty="0"/>
          </a:p>
          <a:p>
            <a:pPr marL="342900" indent="-342900">
              <a:buFont typeface="+mj-lt"/>
              <a:buAutoNum type="arabicPeriod"/>
            </a:pPr>
            <a:r>
              <a:rPr lang="es-ES_tradnl" dirty="0" smtClean="0"/>
              <a:t>“</a:t>
            </a:r>
            <a:r>
              <a:rPr lang="es-ES_tradnl" dirty="0" err="1" smtClean="0"/>
              <a:t>Linkar</a:t>
            </a:r>
            <a:r>
              <a:rPr lang="es-ES_tradnl" dirty="0" smtClean="0"/>
              <a:t>” esas </a:t>
            </a:r>
            <a:r>
              <a:rPr lang="es-ES_tradnl" dirty="0" err="1" smtClean="0"/>
              <a:t>URIS’s</a:t>
            </a:r>
            <a:r>
              <a:rPr lang="es-ES_tradnl" dirty="0" smtClean="0"/>
              <a:t> </a:t>
            </a:r>
            <a:r>
              <a:rPr lang="es-ES_tradnl" dirty="0"/>
              <a:t>con </a:t>
            </a:r>
            <a:r>
              <a:rPr lang="es-ES_tradnl" dirty="0" smtClean="0"/>
              <a:t>otras </a:t>
            </a:r>
            <a:r>
              <a:rPr lang="es-ES_tradnl" dirty="0" err="1" smtClean="0"/>
              <a:t>URI’s</a:t>
            </a:r>
            <a:r>
              <a:rPr lang="es-ES_tradnl" dirty="0" smtClean="0"/>
              <a:t>: hacer posible “</a:t>
            </a:r>
            <a:r>
              <a:rPr lang="es-ES_tradnl" dirty="0" err="1" smtClean="0"/>
              <a:t>linkar</a:t>
            </a:r>
            <a:r>
              <a:rPr lang="es-ES_tradnl" dirty="0" smtClean="0"/>
              <a:t>” </a:t>
            </a:r>
            <a:r>
              <a:rPr lang="en-US" dirty="0" err="1" smtClean="0"/>
              <a:t>una</a:t>
            </a:r>
            <a:r>
              <a:rPr lang="en-US" dirty="0" smtClean="0"/>
              <a:t> URI </a:t>
            </a:r>
            <a:r>
              <a:rPr lang="es-ES_tradnl" dirty="0" smtClean="0"/>
              <a:t>desde</a:t>
            </a:r>
            <a:r>
              <a:rPr lang="en-US" dirty="0" smtClean="0"/>
              <a:t> </a:t>
            </a:r>
            <a:r>
              <a:rPr lang="es-ES_tradnl" dirty="0" smtClean="0"/>
              <a:t>otras</a:t>
            </a:r>
            <a:r>
              <a:rPr lang="en-US" dirty="0" smtClean="0"/>
              <a:t> </a:t>
            </a:r>
            <a:r>
              <a:rPr lang="es-ES_tradnl" dirty="0" smtClean="0"/>
              <a:t>fuentes</a:t>
            </a:r>
            <a:r>
              <a:rPr lang="en-US" dirty="0" smtClean="0"/>
              <a:t> de </a:t>
            </a:r>
            <a:r>
              <a:rPr lang="es-ES_tradnl" dirty="0" smtClean="0"/>
              <a:t>datos</a:t>
            </a:r>
            <a:r>
              <a:rPr lang="en-US" dirty="0" smtClean="0"/>
              <a:t>.  </a:t>
            </a:r>
            <a:r>
              <a:rPr lang="es-ES_tradnl" dirty="0" smtClean="0"/>
              <a:t>Y </a:t>
            </a:r>
            <a:r>
              <a:rPr lang="es-ES_tradnl" dirty="0"/>
              <a:t>dejar que el efecto </a:t>
            </a:r>
            <a:r>
              <a:rPr lang="es-ES_tradnl" dirty="0" smtClean="0"/>
              <a:t>“</a:t>
            </a:r>
            <a:r>
              <a:rPr lang="es-ES_tradnl" dirty="0" err="1" smtClean="0"/>
              <a:t>network</a:t>
            </a:r>
            <a:r>
              <a:rPr lang="es-ES_tradnl" dirty="0" smtClean="0"/>
              <a:t>” actúe (navegar de un dato a otro)</a:t>
            </a:r>
          </a:p>
          <a:p>
            <a:pPr marL="342900" indent="-342900">
              <a:buFont typeface="+mj-lt"/>
              <a:buAutoNum type="arabicPeriod"/>
            </a:pPr>
            <a:r>
              <a:rPr lang="es-ES_tradnl" dirty="0" smtClean="0"/>
              <a:t>Hacerlo </a:t>
            </a:r>
            <a:r>
              <a:rPr lang="es-ES_tradnl" dirty="0"/>
              <a:t>comprensible para las maquinas.</a:t>
            </a:r>
          </a:p>
          <a:p>
            <a:pPr marL="342900" indent="-342900">
              <a:buFont typeface="+mj-lt"/>
              <a:buAutoNum type="arabicPeriod"/>
            </a:pPr>
            <a:r>
              <a:rPr lang="es-ES_tradnl" dirty="0" smtClean="0"/>
              <a:t>Estandarizando el modelo de datos web (RDF) para la representación, los lenguaje para la creación de datos web y la forma de publicar (SPARQL)</a:t>
            </a:r>
            <a:endParaRPr lang="en-US" dirty="0"/>
          </a:p>
          <a:p>
            <a:pPr lvl="1"/>
            <a:endParaRPr lang="en-US" dirty="0"/>
          </a:p>
        </p:txBody>
      </p:sp>
    </p:spTree>
    <p:extLst>
      <p:ext uri="{BB962C8B-B14F-4D97-AF65-F5344CB8AC3E}">
        <p14:creationId xmlns:p14="http://schemas.microsoft.com/office/powerpoint/2010/main" val="1163701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de Datos: Hacerlo comprensible para las máquinas</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1026" name="Picture 2"/>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6892"/>
          <a:stretch/>
        </p:blipFill>
        <p:spPr bwMode="auto">
          <a:xfrm>
            <a:off x="3776597" y="1573445"/>
            <a:ext cx="7590773" cy="4626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6692910" y="5273604"/>
            <a:ext cx="1490598" cy="6009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319397" y="373116"/>
            <a:ext cx="8237625" cy="1200329"/>
          </a:xfrm>
          <a:prstGeom prst="rect">
            <a:avLst/>
          </a:prstGeom>
        </p:spPr>
        <p:txBody>
          <a:bodyPr wrap="square">
            <a:spAutoFit/>
          </a:bodyPr>
          <a:lstStyle/>
          <a:p>
            <a:pPr marL="388620" indent="-182880">
              <a:lnSpc>
                <a:spcPct val="90000"/>
              </a:lnSpc>
              <a:buClr>
                <a:schemeClr val="accent1"/>
              </a:buClr>
              <a:buFont typeface="Wingdings 2" pitchFamily="18" charset="2"/>
              <a:buChar char=""/>
            </a:pPr>
            <a:r>
              <a:rPr lang="es-ES_tradnl" sz="2000" dirty="0">
                <a:solidFill>
                  <a:schemeClr val="tx1">
                    <a:lumMod val="65000"/>
                    <a:lumOff val="35000"/>
                  </a:schemeClr>
                </a:solidFill>
              </a:rPr>
              <a:t>Un humano entiende que relación hay entre la pagina y la pagina a la que apunta el link </a:t>
            </a:r>
            <a:r>
              <a:rPr lang="es-ES_tradnl" sz="2000" dirty="0" smtClean="0">
                <a:solidFill>
                  <a:schemeClr val="tx1">
                    <a:lumMod val="65000"/>
                    <a:lumOff val="35000"/>
                  </a:schemeClr>
                </a:solidFill>
              </a:rPr>
              <a:t>(porque </a:t>
            </a:r>
            <a:r>
              <a:rPr lang="es-ES_tradnl" sz="2000" dirty="0">
                <a:solidFill>
                  <a:schemeClr val="tx1">
                    <a:lumMod val="65000"/>
                    <a:lumOff val="35000"/>
                  </a:schemeClr>
                </a:solidFill>
              </a:rPr>
              <a:t>sabe leer y entiende el contexto de la pagina y del </a:t>
            </a:r>
            <a:r>
              <a:rPr lang="es-ES_tradnl" sz="2000" dirty="0" smtClean="0">
                <a:solidFill>
                  <a:schemeClr val="tx1">
                    <a:lumMod val="65000"/>
                    <a:lumOff val="35000"/>
                  </a:schemeClr>
                </a:solidFill>
              </a:rPr>
              <a:t>link)</a:t>
            </a:r>
          </a:p>
          <a:p>
            <a:pPr marL="388620" indent="-182880">
              <a:lnSpc>
                <a:spcPct val="90000"/>
              </a:lnSpc>
              <a:buClr>
                <a:schemeClr val="accent1"/>
              </a:buClr>
              <a:buFont typeface="Wingdings 2" pitchFamily="18" charset="2"/>
              <a:buChar char=""/>
            </a:pPr>
            <a:r>
              <a:rPr lang="es-ES_tradnl" sz="2000" dirty="0" smtClean="0">
                <a:solidFill>
                  <a:schemeClr val="tx1">
                    <a:lumMod val="65000"/>
                    <a:lumOff val="35000"/>
                  </a:schemeClr>
                </a:solidFill>
              </a:rPr>
              <a:t>Un humano sabe/entiende que es la otra pagina</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25975094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793"/>
          <a:stretch/>
        </p:blipFill>
        <p:spPr bwMode="auto">
          <a:xfrm>
            <a:off x="3732757" y="1573445"/>
            <a:ext cx="7886256" cy="4639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ítulo 1"/>
          <p:cNvSpPr>
            <a:spLocks noGrp="1"/>
          </p:cNvSpPr>
          <p:nvPr>
            <p:ph type="title"/>
          </p:nvPr>
        </p:nvSpPr>
        <p:spPr/>
        <p:txBody>
          <a:bodyPr/>
          <a:lstStyle/>
          <a:p>
            <a:r>
              <a:rPr lang="es-ES" dirty="0" smtClean="0"/>
              <a:t>Web de Datos: Hacerlo comprensible para las máquinas</a:t>
            </a:r>
            <a:endParaRPr lang="es-ES" dirty="0"/>
          </a:p>
        </p:txBody>
      </p:sp>
      <p:pic>
        <p:nvPicPr>
          <p:cNvPr id="4" name="0 Imagen"/>
          <p:cNvPicPr/>
          <p:nvPr/>
        </p:nvPicPr>
        <p:blipFill>
          <a:blip r:embed="rId4"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5" name="Oval 4"/>
          <p:cNvSpPr/>
          <p:nvPr/>
        </p:nvSpPr>
        <p:spPr>
          <a:xfrm>
            <a:off x="5210827" y="2367712"/>
            <a:ext cx="1490598" cy="6009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319397" y="373116"/>
            <a:ext cx="8237625" cy="1015663"/>
          </a:xfrm>
          <a:prstGeom prst="rect">
            <a:avLst/>
          </a:prstGeom>
        </p:spPr>
        <p:txBody>
          <a:bodyPr wrap="square">
            <a:spAutoFit/>
          </a:bodyPr>
          <a:lstStyle/>
          <a:p>
            <a:pPr marL="342900" indent="-342900">
              <a:buFont typeface="Arial" panose="020B0604020202020204" pitchFamily="34" charset="0"/>
              <a:buChar char="•"/>
            </a:pPr>
            <a:r>
              <a:rPr lang="es-ES" sz="2000" dirty="0">
                <a:solidFill>
                  <a:schemeClr val="tx1">
                    <a:lumMod val="65000"/>
                    <a:lumOff val="35000"/>
                  </a:schemeClr>
                </a:solidFill>
              </a:rPr>
              <a:t>Sin embargo una pagina web solo ve que hay un link a la otra pagina, pero no sabe ni que </a:t>
            </a:r>
            <a:r>
              <a:rPr lang="es-ES" sz="2000" dirty="0" smtClean="0">
                <a:solidFill>
                  <a:schemeClr val="tx1">
                    <a:lumMod val="65000"/>
                    <a:lumOff val="35000"/>
                  </a:schemeClr>
                </a:solidFill>
              </a:rPr>
              <a:t>relación </a:t>
            </a:r>
            <a:r>
              <a:rPr lang="es-ES" sz="2000" dirty="0">
                <a:solidFill>
                  <a:schemeClr val="tx1">
                    <a:lumMod val="65000"/>
                    <a:lumOff val="35000"/>
                  </a:schemeClr>
                </a:solidFill>
              </a:rPr>
              <a:t>guarda con la actual pagina web ni sabe que es la otra pagina.</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13744998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dirty="0" smtClean="0"/>
              <a:t>Web de Datos</a:t>
            </a:r>
            <a:r>
              <a:rPr lang="es-ES" dirty="0"/>
              <a:t/>
            </a:r>
            <a:br>
              <a:rPr lang="es-ES" dirty="0"/>
            </a:br>
            <a:endParaRPr lang="es-ES" dirty="0"/>
          </a:p>
        </p:txBody>
      </p:sp>
      <p:sp>
        <p:nvSpPr>
          <p:cNvPr id="3" name="Subtítulo 2"/>
          <p:cNvSpPr>
            <a:spLocks noGrp="1"/>
          </p:cNvSpPr>
          <p:nvPr>
            <p:ph type="subTitle" idx="1"/>
          </p:nvPr>
        </p:nvSpPr>
        <p:spPr/>
        <p:txBody>
          <a:bodyPr/>
          <a:lstStyle/>
          <a:p>
            <a:r>
              <a:rPr lang="es-ES" sz="2400" dirty="0"/>
              <a:t>Edición 2014 / 2015</a:t>
            </a:r>
            <a:endParaRPr lang="es-ES" dirty="0"/>
          </a:p>
        </p:txBody>
      </p:sp>
      <p:pic>
        <p:nvPicPr>
          <p:cNvPr id="4" name="0 Imagen"/>
          <p:cNvPicPr/>
          <p:nvPr/>
        </p:nvPicPr>
        <p:blipFill>
          <a:blip r:embed="rId2">
            <a:extLst>
              <a:ext uri="{28A0092B-C50C-407E-A947-70E740481C1C}">
                <a14:useLocalDpi xmlns:a14="http://schemas.microsoft.com/office/drawing/2010/main" val="0"/>
              </a:ext>
            </a:extLst>
          </a:blip>
          <a:stretch>
            <a:fillRect/>
          </a:stretch>
        </p:blipFill>
        <p:spPr>
          <a:xfrm>
            <a:off x="9183758" y="1714691"/>
            <a:ext cx="3048000" cy="2767330"/>
          </a:xfrm>
          <a:prstGeom prst="rect">
            <a:avLst/>
          </a:prstGeom>
        </p:spPr>
      </p:pic>
    </p:spTree>
    <p:extLst>
      <p:ext uri="{BB962C8B-B14F-4D97-AF65-F5344CB8AC3E}">
        <p14:creationId xmlns:p14="http://schemas.microsoft.com/office/powerpoint/2010/main" val="30865045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de </a:t>
            </a:r>
            <a:r>
              <a:rPr lang="es-ES" dirty="0"/>
              <a:t>Datos:</a:t>
            </a:r>
            <a:br>
              <a:rPr lang="es-ES" dirty="0"/>
            </a:br>
            <a:r>
              <a:rPr lang="es-ES" dirty="0"/>
              <a:t>Hacerlo comprensible para las máquinas</a:t>
            </a:r>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663879"/>
            <a:ext cx="7315200" cy="5724395"/>
          </a:xfrm>
        </p:spPr>
        <p:txBody>
          <a:bodyPr>
            <a:normAutofit/>
          </a:bodyPr>
          <a:lstStyle/>
          <a:p>
            <a:pPr marL="285750" lvl="1">
              <a:spcBef>
                <a:spcPts val="1200"/>
              </a:spcBef>
              <a:spcAft>
                <a:spcPts val="0"/>
              </a:spcAft>
            </a:pPr>
            <a:r>
              <a:rPr lang="es-ES_tradnl" sz="2400" u="sng" dirty="0" smtClean="0"/>
              <a:t>Añadiendo </a:t>
            </a:r>
            <a:r>
              <a:rPr lang="es-ES_tradnl" sz="2400" u="sng" dirty="0" smtClean="0"/>
              <a:t>información </a:t>
            </a:r>
            <a:r>
              <a:rPr lang="es-ES_tradnl" sz="2400" u="sng" dirty="0" smtClean="0"/>
              <a:t>extra</a:t>
            </a:r>
            <a:endParaRPr lang="es-ES_tradnl" sz="2400" dirty="0" smtClean="0">
              <a:sym typeface="Wingdings" panose="05000000000000000000" pitchFamily="2" charset="2"/>
            </a:endParaRPr>
          </a:p>
          <a:p>
            <a:pPr lvl="1">
              <a:lnSpc>
                <a:spcPct val="100000"/>
              </a:lnSpc>
              <a:spcBef>
                <a:spcPts val="1200"/>
              </a:spcBef>
              <a:spcAft>
                <a:spcPts val="0"/>
              </a:spcAft>
            </a:pPr>
            <a:r>
              <a:rPr lang="es-ES" sz="2000" dirty="0"/>
              <a:t>Nombrando </a:t>
            </a:r>
            <a:r>
              <a:rPr lang="es-ES" sz="2000" dirty="0"/>
              <a:t>y categorizando </a:t>
            </a:r>
            <a:r>
              <a:rPr lang="es-ES" sz="2000" dirty="0"/>
              <a:t>links: Añadiendo “</a:t>
            </a:r>
            <a:r>
              <a:rPr lang="es-ES" sz="2000" dirty="0" err="1"/>
              <a:t>labels</a:t>
            </a:r>
            <a:r>
              <a:rPr lang="es-ES" sz="2000" dirty="0"/>
              <a:t>” a los links </a:t>
            </a:r>
            <a:endParaRPr lang="es-ES" sz="2000" dirty="0"/>
          </a:p>
          <a:p>
            <a:pPr lvl="2">
              <a:lnSpc>
                <a:spcPct val="100000"/>
              </a:lnSpc>
              <a:spcBef>
                <a:spcPts val="1200"/>
              </a:spcBef>
              <a:spcAft>
                <a:spcPts val="0"/>
              </a:spcAft>
            </a:pPr>
            <a:r>
              <a:rPr lang="es-ES" dirty="0"/>
              <a:t> “http:/formigal-panticosa.html” “</a:t>
            </a:r>
            <a:r>
              <a:rPr lang="es-ES" dirty="0">
                <a:sym typeface="Wingdings" panose="05000000000000000000" pitchFamily="2" charset="2"/>
              </a:rPr>
              <a:t>se </a:t>
            </a:r>
            <a:r>
              <a:rPr lang="es-ES" dirty="0">
                <a:sym typeface="Wingdings" panose="05000000000000000000" pitchFamily="2" charset="2"/>
              </a:rPr>
              <a:t>imparten clases de esquí por</a:t>
            </a:r>
            <a:r>
              <a:rPr lang="es-ES" dirty="0">
                <a:sym typeface="Wingdings" panose="05000000000000000000" pitchFamily="2" charset="2"/>
              </a:rPr>
              <a:t>” “http://escuelaEsquiPanticosa”</a:t>
            </a:r>
            <a:endParaRPr lang="es-ES" dirty="0"/>
          </a:p>
          <a:p>
            <a:pPr lvl="1">
              <a:lnSpc>
                <a:spcPct val="100000"/>
              </a:lnSpc>
              <a:spcBef>
                <a:spcPts val="1200"/>
              </a:spcBef>
              <a:spcAft>
                <a:spcPts val="0"/>
              </a:spcAft>
            </a:pPr>
            <a:r>
              <a:rPr lang="es-ES" sz="2000" dirty="0"/>
              <a:t>Categorizando </a:t>
            </a:r>
            <a:r>
              <a:rPr lang="es-ES" sz="2000" dirty="0"/>
              <a:t>el dato: </a:t>
            </a:r>
            <a:r>
              <a:rPr lang="es-ES" sz="2000" dirty="0"/>
              <a:t>¿De qué es </a:t>
            </a:r>
            <a:r>
              <a:rPr lang="es-ES" sz="2000" dirty="0"/>
              <a:t>la pagina a donde se redirige el </a:t>
            </a:r>
            <a:r>
              <a:rPr lang="es-ES" sz="2000" dirty="0"/>
              <a:t>link?</a:t>
            </a:r>
          </a:p>
          <a:p>
            <a:pPr lvl="2">
              <a:lnSpc>
                <a:spcPct val="100000"/>
              </a:lnSpc>
              <a:spcBef>
                <a:spcPts val="1200"/>
              </a:spcBef>
              <a:spcAft>
                <a:spcPts val="0"/>
              </a:spcAft>
            </a:pPr>
            <a:r>
              <a:rPr lang="es-ES" dirty="0"/>
              <a:t>“</a:t>
            </a:r>
            <a:r>
              <a:rPr lang="es-ES" dirty="0">
                <a:sym typeface="Wingdings" panose="05000000000000000000" pitchFamily="2" charset="2"/>
              </a:rPr>
              <a:t>http</a:t>
            </a:r>
            <a:r>
              <a:rPr lang="es-ES" dirty="0">
                <a:sym typeface="Wingdings" panose="05000000000000000000" pitchFamily="2" charset="2"/>
              </a:rPr>
              <a:t>://escuelaEsquiPanticosa</a:t>
            </a:r>
            <a:r>
              <a:rPr lang="es-ES" dirty="0"/>
              <a:t>” </a:t>
            </a:r>
            <a:r>
              <a:rPr lang="es-ES" dirty="0"/>
              <a:t>es una “Escuela de Esquí</a:t>
            </a:r>
            <a:r>
              <a:rPr lang="es-ES" dirty="0"/>
              <a:t>”</a:t>
            </a:r>
          </a:p>
          <a:p>
            <a:pPr marL="285750" lvl="1">
              <a:spcBef>
                <a:spcPts val="1200"/>
              </a:spcBef>
              <a:spcAft>
                <a:spcPts val="0"/>
              </a:spcAft>
            </a:pPr>
            <a:r>
              <a:rPr lang="es-ES_tradnl" sz="2400" u="sng" dirty="0" smtClean="0"/>
              <a:t>Mediante Metadatos</a:t>
            </a:r>
            <a:endParaRPr lang="es-ES" sz="2000" u="sng" dirty="0"/>
          </a:p>
          <a:p>
            <a:pPr lvl="1">
              <a:lnSpc>
                <a:spcPct val="100000"/>
              </a:lnSpc>
              <a:spcBef>
                <a:spcPts val="1200"/>
              </a:spcBef>
              <a:spcAft>
                <a:spcPts val="0"/>
              </a:spcAft>
            </a:pPr>
            <a:r>
              <a:rPr lang="es-ES" sz="2000" dirty="0"/>
              <a:t>Son </a:t>
            </a:r>
            <a:r>
              <a:rPr lang="es-ES" sz="2000" dirty="0"/>
              <a:t>datos sobre los datos “data </a:t>
            </a:r>
            <a:r>
              <a:rPr lang="es-ES" sz="2000" dirty="0" err="1"/>
              <a:t>about</a:t>
            </a:r>
            <a:r>
              <a:rPr lang="es-ES" sz="2000" dirty="0"/>
              <a:t> data”</a:t>
            </a:r>
          </a:p>
          <a:p>
            <a:pPr lvl="1">
              <a:lnSpc>
                <a:spcPct val="100000"/>
              </a:lnSpc>
              <a:spcBef>
                <a:spcPts val="1200"/>
              </a:spcBef>
              <a:spcAft>
                <a:spcPts val="0"/>
              </a:spcAft>
            </a:pPr>
            <a:r>
              <a:rPr lang="es-ES" sz="2000" dirty="0"/>
              <a:t>Sirven para identificar, describir, localizar, recuperar, organizar y preservar la información a la que están vinculados</a:t>
            </a:r>
          </a:p>
          <a:p>
            <a:pPr lvl="1">
              <a:lnSpc>
                <a:spcPct val="100000"/>
              </a:lnSpc>
              <a:spcBef>
                <a:spcPts val="1200"/>
              </a:spcBef>
              <a:spcAft>
                <a:spcPts val="0"/>
              </a:spcAft>
            </a:pPr>
            <a:r>
              <a:rPr lang="es-ES" sz="2000" dirty="0"/>
              <a:t>En </a:t>
            </a:r>
            <a:r>
              <a:rPr lang="es-ES" sz="2000" dirty="0"/>
              <a:t>nuestro caso usaremos los metadatos para describir </a:t>
            </a:r>
            <a:r>
              <a:rPr lang="es-ES" sz="2000" dirty="0" smtClean="0"/>
              <a:t>los datos (que es? que relaciones tiene? con quien se relaciona?)</a:t>
            </a:r>
            <a:endParaRPr lang="en-US" sz="2000" dirty="0"/>
          </a:p>
          <a:p>
            <a:pPr lvl="1"/>
            <a:endParaRPr lang="en-US" dirty="0"/>
          </a:p>
        </p:txBody>
      </p:sp>
    </p:spTree>
    <p:extLst>
      <p:ext uri="{BB962C8B-B14F-4D97-AF65-F5344CB8AC3E}">
        <p14:creationId xmlns:p14="http://schemas.microsoft.com/office/powerpoint/2010/main" val="29720819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de </a:t>
            </a:r>
            <a:r>
              <a:rPr lang="es-ES" dirty="0"/>
              <a:t>Datos:</a:t>
            </a:r>
            <a:br>
              <a:rPr lang="es-ES" dirty="0"/>
            </a:br>
            <a:r>
              <a:rPr lang="es-ES" dirty="0" smtClean="0"/>
              <a:t>Estandarizando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425885"/>
            <a:ext cx="7315200" cy="6037545"/>
          </a:xfrm>
        </p:spPr>
        <p:txBody>
          <a:bodyPr>
            <a:normAutofit/>
          </a:bodyPr>
          <a:lstStyle/>
          <a:p>
            <a:pPr marL="285750" lvl="1">
              <a:spcBef>
                <a:spcPts val="1200"/>
              </a:spcBef>
              <a:spcAft>
                <a:spcPts val="0"/>
              </a:spcAft>
            </a:pPr>
            <a:r>
              <a:rPr lang="es-ES" sz="2000" dirty="0" smtClean="0"/>
              <a:t>Evitar modelos/mecanismos ad-hoc/propietarios:</a:t>
            </a:r>
            <a:endParaRPr lang="es-ES" sz="2000" dirty="0" smtClean="0"/>
          </a:p>
          <a:p>
            <a:pPr marL="742950" lvl="2">
              <a:spcBef>
                <a:spcPts val="1200"/>
              </a:spcBef>
              <a:spcAft>
                <a:spcPts val="0"/>
              </a:spcAft>
            </a:pPr>
            <a:r>
              <a:rPr lang="es-ES" sz="2000" dirty="0" smtClean="0"/>
              <a:t>Servicios que modelen sus datos bajo diferentes modelos conceptuales no orientado a la descripción de recursos</a:t>
            </a:r>
          </a:p>
          <a:p>
            <a:pPr marL="742950" lvl="2">
              <a:spcBef>
                <a:spcPts val="1200"/>
              </a:spcBef>
              <a:spcAft>
                <a:spcPts val="0"/>
              </a:spcAft>
            </a:pPr>
            <a:r>
              <a:rPr lang="es-ES" sz="2000" dirty="0" smtClean="0"/>
              <a:t>Servicios que describan sus datos con vocabularios propios. </a:t>
            </a:r>
            <a:r>
              <a:rPr lang="es-ES" sz="2000" dirty="0"/>
              <a:t>Usando diferente terminología: “</a:t>
            </a:r>
            <a:r>
              <a:rPr lang="es-ES_tradnl" sz="2000" dirty="0" err="1"/>
              <a:t>author</a:t>
            </a:r>
            <a:r>
              <a:rPr lang="es-ES_tradnl" sz="2000" dirty="0"/>
              <a:t>”, “autor”, “el que lo ha hecho</a:t>
            </a:r>
            <a:r>
              <a:rPr lang="es-ES_tradnl" sz="2000" dirty="0" smtClean="0"/>
              <a:t>”</a:t>
            </a:r>
            <a:endParaRPr lang="es-ES" sz="2000" dirty="0" smtClean="0"/>
          </a:p>
          <a:p>
            <a:pPr marL="742950" lvl="2">
              <a:spcBef>
                <a:spcPts val="1200"/>
              </a:spcBef>
              <a:spcAft>
                <a:spcPts val="0"/>
              </a:spcAft>
            </a:pPr>
            <a:r>
              <a:rPr lang="es-ES" sz="2000" dirty="0" smtClean="0"/>
              <a:t>Servicios </a:t>
            </a:r>
            <a:r>
              <a:rPr lang="es-ES" sz="2000" dirty="0"/>
              <a:t>que </a:t>
            </a:r>
            <a:r>
              <a:rPr lang="es-ES" sz="2000" dirty="0" smtClean="0"/>
              <a:t>publiquen </a:t>
            </a:r>
            <a:r>
              <a:rPr lang="es-ES" sz="2000" dirty="0"/>
              <a:t>sus datos mediante </a:t>
            </a:r>
            <a:r>
              <a:rPr lang="es-ES" sz="2000" dirty="0" smtClean="0"/>
              <a:t>servicios </a:t>
            </a:r>
            <a:r>
              <a:rPr lang="es-ES" sz="2000" dirty="0"/>
              <a:t>web </a:t>
            </a:r>
            <a:r>
              <a:rPr lang="es-ES" sz="2000" dirty="0" smtClean="0"/>
              <a:t>personalizados (con </a:t>
            </a:r>
            <a:r>
              <a:rPr lang="es-ES" sz="2000" dirty="0"/>
              <a:t>diferente </a:t>
            </a:r>
            <a:r>
              <a:rPr lang="es-ES" sz="2000" dirty="0" smtClean="0"/>
              <a:t>API, </a:t>
            </a:r>
            <a:r>
              <a:rPr lang="es-ES" sz="2000" dirty="0"/>
              <a:t>d</a:t>
            </a:r>
            <a:r>
              <a:rPr lang="es-ES" sz="2000" dirty="0" smtClean="0"/>
              <a:t>iferente lógica, diferente estructura)</a:t>
            </a:r>
            <a:endParaRPr lang="es-ES" sz="2000" dirty="0"/>
          </a:p>
          <a:p>
            <a:r>
              <a:rPr lang="es-ES_tradnl" dirty="0" smtClean="0"/>
              <a:t>Optar por los </a:t>
            </a:r>
            <a:r>
              <a:rPr lang="es-ES" dirty="0" smtClean="0"/>
              <a:t>modelos/mecanismos de la web de datos</a:t>
            </a:r>
            <a:r>
              <a:rPr lang="es-ES_tradnl" dirty="0" smtClean="0"/>
              <a:t>:</a:t>
            </a:r>
          </a:p>
          <a:p>
            <a:pPr marL="742950" lvl="2">
              <a:spcBef>
                <a:spcPts val="1200"/>
              </a:spcBef>
              <a:spcAft>
                <a:spcPts val="0"/>
              </a:spcAft>
            </a:pPr>
            <a:r>
              <a:rPr lang="es-ES_tradnl" sz="2000" b="1" dirty="0"/>
              <a:t>Un modelo de representación común (RDF)</a:t>
            </a:r>
          </a:p>
          <a:p>
            <a:pPr marL="742950" lvl="2">
              <a:spcBef>
                <a:spcPts val="1200"/>
              </a:spcBef>
              <a:spcAft>
                <a:spcPts val="0"/>
              </a:spcAft>
            </a:pPr>
            <a:r>
              <a:rPr lang="es-ES_tradnl" sz="2000" dirty="0"/>
              <a:t>V</a:t>
            </a:r>
            <a:r>
              <a:rPr lang="es-ES_tradnl" sz="2000" dirty="0"/>
              <a:t>ocabularios estándares para la descripción de los recursos (RDFS..)</a:t>
            </a:r>
          </a:p>
          <a:p>
            <a:pPr marL="742950" lvl="2">
              <a:spcBef>
                <a:spcPts val="1200"/>
              </a:spcBef>
              <a:spcAft>
                <a:spcPts val="0"/>
              </a:spcAft>
            </a:pPr>
            <a:r>
              <a:rPr lang="es-ES_tradnl" sz="2000" dirty="0"/>
              <a:t>M</a:t>
            </a:r>
            <a:r>
              <a:rPr lang="es-ES_tradnl" sz="2000" dirty="0"/>
              <a:t>ecanismo de publicación/acceso común (SPAQRL)</a:t>
            </a:r>
            <a:endParaRPr lang="en-US" sz="2000" dirty="0"/>
          </a:p>
        </p:txBody>
      </p:sp>
    </p:spTree>
    <p:extLst>
      <p:ext uri="{BB962C8B-B14F-4D97-AF65-F5344CB8AC3E}">
        <p14:creationId xmlns:p14="http://schemas.microsoft.com/office/powerpoint/2010/main" val="8322207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de </a:t>
            </a:r>
            <a:r>
              <a:rPr lang="es-ES" dirty="0"/>
              <a:t>Datos:</a:t>
            </a:r>
            <a:br>
              <a:rPr lang="es-ES" dirty="0"/>
            </a:br>
            <a:r>
              <a:rPr lang="es-ES" dirty="0" smtClean="0"/>
              <a:t>Modelo de datos</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01666"/>
            <a:ext cx="7315200" cy="5790183"/>
          </a:xfrm>
        </p:spPr>
        <p:txBody>
          <a:bodyPr>
            <a:normAutofit/>
          </a:bodyPr>
          <a:lstStyle/>
          <a:p>
            <a:pPr marL="285750" lvl="1">
              <a:spcBef>
                <a:spcPts val="1200"/>
              </a:spcBef>
              <a:spcAft>
                <a:spcPts val="0"/>
              </a:spcAft>
            </a:pPr>
            <a:r>
              <a:rPr lang="es-ES_tradnl" sz="2400" dirty="0" smtClean="0"/>
              <a:t>Un modelo para describir recursos y </a:t>
            </a:r>
            <a:r>
              <a:rPr lang="es-ES_tradnl" sz="2400" dirty="0" err="1" smtClean="0"/>
              <a:t>linkarlos</a:t>
            </a:r>
            <a:endParaRPr lang="es-ES" sz="2200" dirty="0" smtClean="0"/>
          </a:p>
          <a:p>
            <a:pPr marL="285750" lvl="1">
              <a:spcBef>
                <a:spcPts val="1200"/>
              </a:spcBef>
              <a:spcAft>
                <a:spcPts val="0"/>
              </a:spcAft>
            </a:pPr>
            <a:r>
              <a:rPr lang="es-ES" sz="2200" dirty="0" smtClean="0"/>
              <a:t>Un modelo </a:t>
            </a:r>
            <a:r>
              <a:rPr lang="es-ES" sz="2200" dirty="0" smtClean="0"/>
              <a:t>mas general que los modelos relacionales (solo unas tablas se relacionan con otras vinculadas entre si por un atributo común y de particular importancia- </a:t>
            </a:r>
            <a:r>
              <a:rPr lang="es-ES" sz="2200" dirty="0" err="1" smtClean="0"/>
              <a:t>primary</a:t>
            </a:r>
            <a:r>
              <a:rPr lang="es-ES" sz="2200" dirty="0" smtClean="0"/>
              <a:t> </a:t>
            </a:r>
            <a:r>
              <a:rPr lang="es-ES" sz="2200" dirty="0" err="1" smtClean="0"/>
              <a:t>key</a:t>
            </a:r>
            <a:r>
              <a:rPr lang="es-ES" sz="2200" dirty="0" smtClean="0"/>
              <a:t>)</a:t>
            </a:r>
          </a:p>
          <a:p>
            <a:pPr marL="285750" lvl="1">
              <a:spcBef>
                <a:spcPts val="1200"/>
              </a:spcBef>
              <a:spcAft>
                <a:spcPts val="0"/>
              </a:spcAft>
            </a:pPr>
            <a:r>
              <a:rPr lang="es-ES" sz="2200" dirty="0"/>
              <a:t>U</a:t>
            </a:r>
            <a:r>
              <a:rPr lang="es-ES" sz="2200" dirty="0" smtClean="0"/>
              <a:t>n </a:t>
            </a:r>
            <a:r>
              <a:rPr lang="es-ES" sz="2200" dirty="0" smtClean="0"/>
              <a:t>modelo conceptual donde cualquier nodo pueda estar relacionado con cualquier </a:t>
            </a:r>
            <a:r>
              <a:rPr lang="es-ES" sz="2200" dirty="0" smtClean="0"/>
              <a:t>nodo</a:t>
            </a:r>
          </a:p>
          <a:p>
            <a:pPr marL="285750" lvl="1">
              <a:spcBef>
                <a:spcPts val="1200"/>
              </a:spcBef>
              <a:spcAft>
                <a:spcPts val="0"/>
              </a:spcAft>
            </a:pPr>
            <a:r>
              <a:rPr lang="es-ES" sz="2200" dirty="0">
                <a:sym typeface="Wingdings" panose="05000000000000000000" pitchFamily="2" charset="2"/>
              </a:rPr>
              <a:t>M</a:t>
            </a:r>
            <a:r>
              <a:rPr lang="es-ES" sz="2200" dirty="0" smtClean="0">
                <a:sym typeface="Wingdings" panose="05000000000000000000" pitchFamily="2" charset="2"/>
              </a:rPr>
              <a:t>odelo </a:t>
            </a:r>
            <a:r>
              <a:rPr lang="es-ES" sz="2200" dirty="0">
                <a:sym typeface="Wingdings" panose="05000000000000000000" pitchFamily="2" charset="2"/>
              </a:rPr>
              <a:t>post-relacional </a:t>
            </a:r>
            <a:r>
              <a:rPr lang="es-ES" sz="2200" dirty="0" smtClean="0">
                <a:sym typeface="Wingdings" panose="05000000000000000000" pitchFamily="2" charset="2"/>
              </a:rPr>
              <a:t>(o modelo </a:t>
            </a:r>
            <a:r>
              <a:rPr lang="es-ES" sz="2200" dirty="0">
                <a:sym typeface="Wingdings" panose="05000000000000000000" pitchFamily="2" charset="2"/>
              </a:rPr>
              <a:t>de grafos</a:t>
            </a:r>
            <a:r>
              <a:rPr lang="es-ES" sz="2200" dirty="0" smtClean="0">
                <a:sym typeface="Wingdings" panose="05000000000000000000" pitchFamily="2" charset="2"/>
              </a:rPr>
              <a:t>) donde haya:</a:t>
            </a:r>
            <a:endParaRPr lang="es-ES" sz="2200" dirty="0" smtClean="0">
              <a:sym typeface="Wingdings" panose="05000000000000000000" pitchFamily="2" charset="2"/>
            </a:endParaRPr>
          </a:p>
          <a:p>
            <a:pPr marL="742950" lvl="2">
              <a:spcBef>
                <a:spcPts val="1200"/>
              </a:spcBef>
              <a:spcAft>
                <a:spcPts val="0"/>
              </a:spcAft>
            </a:pPr>
            <a:r>
              <a:rPr lang="es-ES" sz="2200" dirty="0" smtClean="0"/>
              <a:t>“</a:t>
            </a:r>
            <a:r>
              <a:rPr lang="es-ES" sz="2200" dirty="0"/>
              <a:t>resources”</a:t>
            </a:r>
            <a:r>
              <a:rPr lang="es-ES" sz="2200" dirty="0">
                <a:sym typeface="Wingdings" panose="05000000000000000000" pitchFamily="2" charset="2"/>
              </a:rPr>
              <a:t> </a:t>
            </a:r>
            <a:r>
              <a:rPr lang="es-ES" sz="2200" dirty="0"/>
              <a:t>cosas arbitrarias que queremos describir: “persona”, </a:t>
            </a:r>
            <a:r>
              <a:rPr lang="es-ES" sz="2200" dirty="0" smtClean="0"/>
              <a:t>“reunión” </a:t>
            </a:r>
            <a:r>
              <a:rPr lang="es-ES" sz="2200" dirty="0"/>
              <a:t>o “partes de un avión</a:t>
            </a:r>
          </a:p>
          <a:p>
            <a:pPr marL="742950" lvl="2">
              <a:spcBef>
                <a:spcPts val="1200"/>
              </a:spcBef>
              <a:spcAft>
                <a:spcPts val="0"/>
              </a:spcAft>
            </a:pPr>
            <a:r>
              <a:rPr lang="es-ES" sz="2200" dirty="0" smtClean="0"/>
              <a:t>“propiedades” </a:t>
            </a:r>
            <a:r>
              <a:rPr lang="es-ES" sz="2200" dirty="0" smtClean="0">
                <a:sym typeface="Wingdings" panose="05000000000000000000" pitchFamily="2" charset="2"/>
              </a:rPr>
              <a:t> </a:t>
            </a:r>
            <a:r>
              <a:rPr lang="es-ES" sz="2200" dirty="0"/>
              <a:t>que establecen relaciones entre los </a:t>
            </a:r>
            <a:r>
              <a:rPr lang="es-ES" sz="2200" dirty="0" smtClean="0"/>
              <a:t>resources (</a:t>
            </a:r>
            <a:r>
              <a:rPr lang="es-ES" sz="2200" dirty="0"/>
              <a:t>las relaciones entre las </a:t>
            </a:r>
            <a:r>
              <a:rPr lang="es-ES" sz="2200" dirty="0" smtClean="0"/>
              <a:t>cosas</a:t>
            </a:r>
            <a:endParaRPr lang="es-ES" sz="2200" dirty="0"/>
          </a:p>
        </p:txBody>
      </p:sp>
    </p:spTree>
    <p:extLst>
      <p:ext uri="{BB962C8B-B14F-4D97-AF65-F5344CB8AC3E}">
        <p14:creationId xmlns:p14="http://schemas.microsoft.com/office/powerpoint/2010/main" val="17439221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Un ejemplo: creando un modelo de grafos para web de datos</a:t>
            </a:r>
            <a:endParaRPr lang="es-ES" dirty="0"/>
          </a:p>
        </p:txBody>
      </p:sp>
      <p:pic>
        <p:nvPicPr>
          <p:cNvPr id="4" name="0 Imagen"/>
          <p:cNvPicPr/>
          <p:nvPr/>
        </p:nvPicPr>
        <p:blipFill>
          <a:blip r:embed="rId2">
            <a:extLst>
              <a:ext uri="{28A0092B-C50C-407E-A947-70E740481C1C}">
                <a14:useLocalDpi xmlns:a14="http://schemas.microsoft.com/office/drawing/2010/main" val="0"/>
              </a:ext>
            </a:extLst>
          </a:blip>
          <a:stretch>
            <a:fillRect/>
          </a:stretch>
        </p:blipFill>
        <p:spPr>
          <a:xfrm>
            <a:off x="265045" y="2165265"/>
            <a:ext cx="3048000" cy="2767330"/>
          </a:xfrm>
          <a:prstGeom prst="rect">
            <a:avLst/>
          </a:prstGeom>
        </p:spPr>
      </p:pic>
    </p:spTree>
    <p:extLst>
      <p:ext uri="{BB962C8B-B14F-4D97-AF65-F5344CB8AC3E}">
        <p14:creationId xmlns:p14="http://schemas.microsoft.com/office/powerpoint/2010/main" val="10803812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a:t>
            </a:r>
            <a:br>
              <a:rPr lang="es-ES" dirty="0" smtClean="0"/>
            </a:br>
            <a:r>
              <a:rPr lang="en-US" dirty="0" err="1" smtClean="0"/>
              <a:t>Creando</a:t>
            </a:r>
            <a:r>
              <a:rPr lang="en-US" dirty="0" smtClean="0"/>
              <a:t> un </a:t>
            </a:r>
            <a:r>
              <a:rPr lang="en-US" dirty="0" err="1" smtClean="0"/>
              <a:t>modelo</a:t>
            </a:r>
            <a:r>
              <a:rPr lang="en-US" dirty="0" smtClean="0"/>
              <a:t> para la web de </a:t>
            </a:r>
            <a:r>
              <a:rPr lang="en-US" dirty="0" err="1" smtClean="0"/>
              <a:t>datos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18" name="Content Placeholder 2"/>
          <p:cNvSpPr txBox="1">
            <a:spLocks/>
          </p:cNvSpPr>
          <p:nvPr/>
        </p:nvSpPr>
        <p:spPr>
          <a:xfrm>
            <a:off x="3871686" y="814192"/>
            <a:ext cx="7315200" cy="512314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_tradnl" sz="2800" dirty="0">
                <a:solidFill>
                  <a:schemeClr val="tx1">
                    <a:lumMod val="65000"/>
                    <a:lumOff val="35000"/>
                  </a:schemeClr>
                </a:solidFill>
              </a:rPr>
              <a:t>En 5 pasos vamos </a:t>
            </a:r>
            <a:r>
              <a:rPr lang="es-ES_tradnl" sz="2800" dirty="0" smtClean="0">
                <a:solidFill>
                  <a:schemeClr val="tx1">
                    <a:lumMod val="65000"/>
                    <a:lumOff val="35000"/>
                  </a:schemeClr>
                </a:solidFill>
              </a:rPr>
              <a:t>a mapear </a:t>
            </a:r>
            <a:r>
              <a:rPr lang="es-ES_tradnl" sz="2800" dirty="0" smtClean="0">
                <a:solidFill>
                  <a:schemeClr val="tx1">
                    <a:lumMod val="65000"/>
                    <a:lumOff val="35000"/>
                  </a:schemeClr>
                </a:solidFill>
              </a:rPr>
              <a:t>datos  </a:t>
            </a:r>
            <a:r>
              <a:rPr lang="es-ES_tradnl" sz="2800" dirty="0" smtClean="0">
                <a:solidFill>
                  <a:schemeClr val="tx1">
                    <a:lumMod val="65000"/>
                    <a:lumOff val="35000"/>
                  </a:schemeClr>
                </a:solidFill>
              </a:rPr>
              <a:t>de un </a:t>
            </a:r>
            <a:r>
              <a:rPr lang="es-ES_tradnl" sz="2800" dirty="0" smtClean="0">
                <a:solidFill>
                  <a:schemeClr val="tx1">
                    <a:lumMod val="65000"/>
                    <a:lumOff val="35000"/>
                  </a:schemeClr>
                </a:solidFill>
              </a:rPr>
              <a:t>modelo </a:t>
            </a:r>
            <a:r>
              <a:rPr lang="es-ES_tradnl" sz="2800" dirty="0" smtClean="0">
                <a:solidFill>
                  <a:schemeClr val="tx1">
                    <a:lumMod val="65000"/>
                    <a:lumOff val="35000"/>
                  </a:schemeClr>
                </a:solidFill>
              </a:rPr>
              <a:t>conceptual </a:t>
            </a:r>
            <a:r>
              <a:rPr lang="es-ES_tradnl" sz="2800" dirty="0" smtClean="0">
                <a:solidFill>
                  <a:schemeClr val="tx1">
                    <a:lumMod val="65000"/>
                    <a:lumOff val="35000"/>
                  </a:schemeClr>
                </a:solidFill>
              </a:rPr>
              <a:t>a un modelo de grafos</a:t>
            </a:r>
            <a:endParaRPr lang="es-ES_tradnl" sz="2800" dirty="0">
              <a:solidFill>
                <a:schemeClr val="tx1">
                  <a:lumMod val="65000"/>
                  <a:lumOff val="35000"/>
                </a:schemeClr>
              </a:solidFill>
            </a:endParaRPr>
          </a:p>
          <a:p>
            <a:pPr lvl="1"/>
            <a:r>
              <a:rPr lang="es-ES_tradnl" dirty="0" smtClean="0">
                <a:solidFill>
                  <a:schemeClr val="tx1">
                    <a:lumMod val="65000"/>
                    <a:lumOff val="35000"/>
                  </a:schemeClr>
                </a:solidFill>
              </a:rPr>
              <a:t>Mapeamos </a:t>
            </a:r>
            <a:r>
              <a:rPr lang="es-ES_tradnl" dirty="0" smtClean="0">
                <a:solidFill>
                  <a:schemeClr val="tx1">
                    <a:lumMod val="65000"/>
                    <a:lumOff val="35000"/>
                  </a:schemeClr>
                </a:solidFill>
              </a:rPr>
              <a:t>los datos </a:t>
            </a:r>
            <a:r>
              <a:rPr lang="es-ES_tradnl" dirty="0" smtClean="0">
                <a:solidFill>
                  <a:schemeClr val="tx1">
                    <a:lumMod val="65000"/>
                    <a:lumOff val="35000"/>
                  </a:schemeClr>
                </a:solidFill>
              </a:rPr>
              <a:t>a un modelo de grafo</a:t>
            </a:r>
            <a:endParaRPr lang="es-ES_tradnl" dirty="0">
              <a:solidFill>
                <a:schemeClr val="tx1">
                  <a:lumMod val="65000"/>
                  <a:lumOff val="35000"/>
                </a:schemeClr>
              </a:solidFill>
            </a:endParaRPr>
          </a:p>
          <a:p>
            <a:pPr lvl="1"/>
            <a:r>
              <a:rPr lang="es-ES_tradnl" dirty="0" smtClean="0">
                <a:solidFill>
                  <a:schemeClr val="tx1">
                    <a:lumMod val="65000"/>
                    <a:lumOff val="35000"/>
                  </a:schemeClr>
                </a:solidFill>
              </a:rPr>
              <a:t>Vamos a dar URIS a los datos</a:t>
            </a:r>
          </a:p>
          <a:p>
            <a:pPr lvl="1"/>
            <a:r>
              <a:rPr lang="es-ES_tradnl" dirty="0" smtClean="0">
                <a:solidFill>
                  <a:schemeClr val="tx1">
                    <a:lumMod val="65000"/>
                    <a:lumOff val="35000"/>
                  </a:schemeClr>
                </a:solidFill>
              </a:rPr>
              <a:t>Vamos a mezclar datos de diferentes data </a:t>
            </a:r>
            <a:r>
              <a:rPr lang="es-ES_tradnl" dirty="0" err="1" smtClean="0">
                <a:solidFill>
                  <a:schemeClr val="tx1">
                    <a:lumMod val="65000"/>
                    <a:lumOff val="35000"/>
                  </a:schemeClr>
                </a:solidFill>
              </a:rPr>
              <a:t>sources</a:t>
            </a:r>
            <a:endParaRPr lang="es-ES_tradnl" dirty="0">
              <a:solidFill>
                <a:schemeClr val="tx1">
                  <a:lumMod val="65000"/>
                  <a:lumOff val="35000"/>
                </a:schemeClr>
              </a:solidFill>
            </a:endParaRPr>
          </a:p>
          <a:p>
            <a:pPr lvl="1"/>
            <a:r>
              <a:rPr lang="es-ES_tradnl" dirty="0" smtClean="0">
                <a:solidFill>
                  <a:schemeClr val="tx1">
                    <a:lumMod val="65000"/>
                    <a:lumOff val="35000"/>
                  </a:schemeClr>
                </a:solidFill>
              </a:rPr>
              <a:t>Identificar datos que son los mismos</a:t>
            </a:r>
            <a:endParaRPr lang="es-ES_tradnl" dirty="0">
              <a:solidFill>
                <a:schemeClr val="tx1">
                  <a:lumMod val="65000"/>
                  <a:lumOff val="35000"/>
                </a:schemeClr>
              </a:solidFill>
            </a:endParaRPr>
          </a:p>
          <a:p>
            <a:pPr lvl="1"/>
            <a:r>
              <a:rPr lang="es-ES_tradnl" dirty="0" smtClean="0">
                <a:solidFill>
                  <a:schemeClr val="tx1">
                    <a:lumMod val="65000"/>
                    <a:lumOff val="35000"/>
                  </a:schemeClr>
                </a:solidFill>
              </a:rPr>
              <a:t>Vamos a hacer </a:t>
            </a:r>
            <a:r>
              <a:rPr lang="es-ES_tradnl" dirty="0" err="1" smtClean="0">
                <a:solidFill>
                  <a:schemeClr val="tx1">
                    <a:lumMod val="65000"/>
                    <a:lumOff val="35000"/>
                  </a:schemeClr>
                </a:solidFill>
              </a:rPr>
              <a:t>queries</a:t>
            </a:r>
            <a:r>
              <a:rPr lang="es-ES_tradnl" dirty="0" smtClean="0">
                <a:solidFill>
                  <a:schemeClr val="tx1">
                    <a:lumMod val="65000"/>
                    <a:lumOff val="35000"/>
                  </a:schemeClr>
                </a:solidFill>
              </a:rPr>
              <a:t> a los distintos grafos que nos </a:t>
            </a:r>
            <a:r>
              <a:rPr lang="es-ES_tradnl" dirty="0" err="1" smtClean="0">
                <a:solidFill>
                  <a:schemeClr val="tx1">
                    <a:lumMod val="65000"/>
                    <a:lumOff val="35000"/>
                  </a:schemeClr>
                </a:solidFill>
              </a:rPr>
              <a:t>saldran</a:t>
            </a:r>
            <a:r>
              <a:rPr lang="es-ES_tradnl" dirty="0" smtClean="0">
                <a:solidFill>
                  <a:schemeClr val="tx1">
                    <a:lumMod val="65000"/>
                    <a:lumOff val="35000"/>
                  </a:schemeClr>
                </a:solidFill>
              </a:rPr>
              <a:t>.</a:t>
            </a:r>
            <a:endParaRPr lang="es-ES_tradnl" dirty="0">
              <a:solidFill>
                <a:schemeClr val="tx1">
                  <a:lumMod val="65000"/>
                  <a:lumOff val="35000"/>
                </a:schemeClr>
              </a:solidFill>
            </a:endParaRPr>
          </a:p>
        </p:txBody>
      </p:sp>
    </p:spTree>
    <p:extLst>
      <p:ext uri="{BB962C8B-B14F-4D97-AF65-F5344CB8AC3E}">
        <p14:creationId xmlns:p14="http://schemas.microsoft.com/office/powerpoint/2010/main" val="2635742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a:t>
            </a:r>
            <a:br>
              <a:rPr lang="es-ES" dirty="0" smtClean="0"/>
            </a:br>
            <a:r>
              <a:rPr lang="en-US" dirty="0"/>
              <a:t>A simplified bookstore data (dataset “A”)</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083" t="18632" r="22694" b="40684"/>
          <a:stretch/>
        </p:blipFill>
        <p:spPr bwMode="auto">
          <a:xfrm>
            <a:off x="3871686" y="505159"/>
            <a:ext cx="7315200" cy="297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4938486" y="3087571"/>
            <a:ext cx="1716314"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239828" y="857129"/>
            <a:ext cx="9906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38486" y="1612215"/>
            <a:ext cx="18288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57572" y="1612215"/>
            <a:ext cx="2884714"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843486" y="3071244"/>
            <a:ext cx="1415142" cy="4100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079346" y="871645"/>
            <a:ext cx="18288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19286" y="826288"/>
            <a:ext cx="2362200" cy="3810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719285" y="3071244"/>
            <a:ext cx="1226457" cy="3810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608615" y="1612215"/>
            <a:ext cx="1226457" cy="3810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txBox="1">
            <a:spLocks/>
          </p:cNvSpPr>
          <p:nvPr/>
        </p:nvSpPr>
        <p:spPr>
          <a:xfrm>
            <a:off x="3837587" y="3957358"/>
            <a:ext cx="7315200" cy="1555368"/>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_tradnl" sz="2000" dirty="0" smtClean="0">
                <a:solidFill>
                  <a:schemeClr val="tx1">
                    <a:lumMod val="65000"/>
                    <a:lumOff val="35000"/>
                  </a:schemeClr>
                </a:solidFill>
              </a:rPr>
              <a:t>Supongamos una biblioteca inglesa donde queremos publicar libros </a:t>
            </a:r>
          </a:p>
          <a:p>
            <a:r>
              <a:rPr lang="es-ES_tradnl" sz="2000" dirty="0" smtClean="0">
                <a:solidFill>
                  <a:schemeClr val="tx1">
                    <a:lumMod val="65000"/>
                    <a:lumOff val="35000"/>
                  </a:schemeClr>
                </a:solidFill>
              </a:rPr>
              <a:t>Vamos </a:t>
            </a:r>
            <a:r>
              <a:rPr lang="es-ES_tradnl" sz="2000" dirty="0">
                <a:solidFill>
                  <a:schemeClr val="tx1">
                    <a:lumMod val="65000"/>
                    <a:lumOff val="35000"/>
                  </a:schemeClr>
                </a:solidFill>
              </a:rPr>
              <a:t>a representar como nodos </a:t>
            </a:r>
            <a:r>
              <a:rPr lang="es-ES_tradnl" sz="2000" dirty="0" smtClean="0">
                <a:solidFill>
                  <a:schemeClr val="tx1">
                    <a:lumMod val="65000"/>
                    <a:lumOff val="35000"/>
                  </a:schemeClr>
                </a:solidFill>
              </a:rPr>
              <a:t>solo:</a:t>
            </a:r>
          </a:p>
          <a:p>
            <a:pPr lvl="1"/>
            <a:r>
              <a:rPr lang="es-ES_tradnl" sz="1600" dirty="0" smtClean="0">
                <a:solidFill>
                  <a:schemeClr val="tx1">
                    <a:lumMod val="65000"/>
                    <a:lumOff val="35000"/>
                  </a:schemeClr>
                </a:solidFill>
              </a:rPr>
              <a:t>recursos que tienen descripciones (cada una de las entidades o filas de una </a:t>
            </a:r>
            <a:r>
              <a:rPr lang="es-ES_tradnl" sz="1600" dirty="0" smtClean="0">
                <a:solidFill>
                  <a:schemeClr val="tx1">
                    <a:lumMod val="65000"/>
                    <a:lumOff val="35000"/>
                  </a:schemeClr>
                </a:solidFill>
              </a:rPr>
              <a:t>tabla)</a:t>
            </a:r>
          </a:p>
          <a:p>
            <a:pPr lvl="1"/>
            <a:r>
              <a:rPr lang="es-ES_tradnl" sz="1600" dirty="0" smtClean="0">
                <a:solidFill>
                  <a:schemeClr val="tx1">
                    <a:lumMod val="65000"/>
                    <a:lumOff val="35000"/>
                  </a:schemeClr>
                </a:solidFill>
              </a:rPr>
              <a:t>valores </a:t>
            </a:r>
            <a:r>
              <a:rPr lang="es-ES_tradnl" sz="1600" dirty="0" smtClean="0">
                <a:solidFill>
                  <a:schemeClr val="tx1">
                    <a:lumMod val="65000"/>
                    <a:lumOff val="35000"/>
                  </a:schemeClr>
                </a:solidFill>
              </a:rPr>
              <a:t>alfa numéricos (valores de las columnas que son datos finales: 2000</a:t>
            </a:r>
            <a:r>
              <a:rPr lang="es-ES_tradnl" sz="1600" dirty="0">
                <a:solidFill>
                  <a:schemeClr val="tx1">
                    <a:lumMod val="65000"/>
                    <a:lumOff val="35000"/>
                  </a:schemeClr>
                </a:solidFill>
              </a:rPr>
              <a:t>, “</a:t>
            </a:r>
            <a:r>
              <a:rPr lang="es-ES_tradnl" sz="1600" dirty="0" err="1">
                <a:solidFill>
                  <a:schemeClr val="tx1">
                    <a:lumMod val="65000"/>
                    <a:lumOff val="35000"/>
                  </a:schemeClr>
                </a:solidFill>
              </a:rPr>
              <a:t>The</a:t>
            </a:r>
            <a:r>
              <a:rPr lang="es-ES_tradnl" sz="1600" dirty="0">
                <a:solidFill>
                  <a:schemeClr val="tx1">
                    <a:lumMod val="65000"/>
                    <a:lumOff val="35000"/>
                  </a:schemeClr>
                </a:solidFill>
              </a:rPr>
              <a:t> </a:t>
            </a:r>
            <a:r>
              <a:rPr lang="es-ES_tradnl" sz="1600" dirty="0" err="1">
                <a:solidFill>
                  <a:schemeClr val="tx1">
                    <a:lumMod val="65000"/>
                    <a:lumOff val="35000"/>
                  </a:schemeClr>
                </a:solidFill>
              </a:rPr>
              <a:t>glass</a:t>
            </a:r>
            <a:r>
              <a:rPr lang="es-ES_tradnl" sz="1600" dirty="0">
                <a:solidFill>
                  <a:schemeClr val="tx1">
                    <a:lumMod val="65000"/>
                    <a:lumOff val="35000"/>
                  </a:schemeClr>
                </a:solidFill>
              </a:rPr>
              <a:t> </a:t>
            </a:r>
            <a:r>
              <a:rPr lang="es-ES_tradnl" sz="1600" dirty="0" err="1">
                <a:solidFill>
                  <a:schemeClr val="tx1">
                    <a:lumMod val="65000"/>
                    <a:lumOff val="35000"/>
                  </a:schemeClr>
                </a:solidFill>
              </a:rPr>
              <a:t>palace</a:t>
            </a:r>
            <a:r>
              <a:rPr lang="es-ES_tradnl" sz="1600" dirty="0">
                <a:solidFill>
                  <a:schemeClr val="tx1">
                    <a:lumMod val="65000"/>
                    <a:lumOff val="35000"/>
                  </a:schemeClr>
                </a:solidFill>
              </a:rPr>
              <a:t>”...)</a:t>
            </a:r>
          </a:p>
        </p:txBody>
      </p:sp>
      <p:sp>
        <p:nvSpPr>
          <p:cNvPr id="20" name="Content Placeholder 2"/>
          <p:cNvSpPr txBox="1">
            <a:spLocks/>
          </p:cNvSpPr>
          <p:nvPr/>
        </p:nvSpPr>
        <p:spPr>
          <a:xfrm>
            <a:off x="3893457" y="5485388"/>
            <a:ext cx="7315200" cy="1104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_tradnl" sz="1900" dirty="0">
                <a:solidFill>
                  <a:schemeClr val="tx1">
                    <a:lumMod val="65000"/>
                    <a:lumOff val="35000"/>
                  </a:schemeClr>
                </a:solidFill>
              </a:rPr>
              <a:t>Vamos a representar como relaciones los nombres de las columnas</a:t>
            </a:r>
          </a:p>
        </p:txBody>
      </p:sp>
    </p:spTree>
    <p:extLst>
      <p:ext uri="{BB962C8B-B14F-4D97-AF65-F5344CB8AC3E}">
        <p14:creationId xmlns:p14="http://schemas.microsoft.com/office/powerpoint/2010/main" val="77666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a:t>
            </a:r>
            <a:br>
              <a:rPr lang="es-ES" dirty="0" smtClean="0"/>
            </a:br>
            <a:r>
              <a:rPr lang="en-US" dirty="0" smtClean="0"/>
              <a:t>1 Paso: </a:t>
            </a:r>
            <a:r>
              <a:rPr lang="en-US" dirty="0" err="1"/>
              <a:t>E</a:t>
            </a:r>
            <a:r>
              <a:rPr lang="en-US" dirty="0" err="1" smtClean="0"/>
              <a:t>xportamos</a:t>
            </a:r>
            <a:r>
              <a:rPr lang="en-US" dirty="0" smtClean="0"/>
              <a:t> </a:t>
            </a:r>
            <a:r>
              <a:rPr lang="en-US" dirty="0" err="1" smtClean="0"/>
              <a:t>datos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17" name="Blank graphic object3"/>
          <p:cNvPicPr>
            <a:picLocks noChangeAspect="1"/>
          </p:cNvPicPr>
          <p:nvPr/>
        </p:nvPicPr>
        <p:blipFill>
          <a:blip r:embed="rId4">
            <a:lum/>
            <a:alphaModFix/>
          </a:blip>
          <a:srcRect/>
          <a:stretch>
            <a:fillRect/>
          </a:stretch>
        </p:blipFill>
        <p:spPr>
          <a:xfrm>
            <a:off x="3513536" y="1302706"/>
            <a:ext cx="8153702" cy="5035128"/>
          </a:xfrm>
          <a:prstGeom prst="rect">
            <a:avLst/>
          </a:prstGeom>
          <a:noFill/>
          <a:ln>
            <a:noFill/>
          </a:ln>
        </p:spPr>
      </p:pic>
      <p:sp>
        <p:nvSpPr>
          <p:cNvPr id="3" name="Rectangle 2"/>
          <p:cNvSpPr/>
          <p:nvPr/>
        </p:nvSpPr>
        <p:spPr>
          <a:xfrm>
            <a:off x="5315421" y="814284"/>
            <a:ext cx="5413661" cy="400110"/>
          </a:xfrm>
          <a:prstGeom prst="rect">
            <a:avLst/>
          </a:prstGeom>
        </p:spPr>
        <p:txBody>
          <a:bodyPr wrap="none">
            <a:spAutoFit/>
          </a:bodyPr>
          <a:lstStyle/>
          <a:p>
            <a:r>
              <a:rPr lang="en-US" sz="2000" dirty="0" err="1" smtClean="0">
                <a:solidFill>
                  <a:schemeClr val="tx1">
                    <a:lumMod val="65000"/>
                    <a:lumOff val="35000"/>
                  </a:schemeClr>
                </a:solidFill>
              </a:rPr>
              <a:t>Exporta</a:t>
            </a:r>
            <a:r>
              <a:rPr lang="en-US" sz="2000" dirty="0" smtClean="0">
                <a:solidFill>
                  <a:schemeClr val="tx1">
                    <a:lumMod val="65000"/>
                    <a:lumOff val="35000"/>
                  </a:schemeClr>
                </a:solidFill>
              </a:rPr>
              <a:t> los </a:t>
            </a:r>
            <a:r>
              <a:rPr lang="en-US" sz="2000" dirty="0" err="1" smtClean="0">
                <a:solidFill>
                  <a:schemeClr val="tx1">
                    <a:lumMod val="65000"/>
                    <a:lumOff val="35000"/>
                  </a:schemeClr>
                </a:solidFill>
              </a:rPr>
              <a:t>datos</a:t>
            </a:r>
            <a:r>
              <a:rPr lang="en-US" sz="2000" dirty="0" smtClean="0">
                <a:solidFill>
                  <a:schemeClr val="tx1">
                    <a:lumMod val="65000"/>
                    <a:lumOff val="35000"/>
                  </a:schemeClr>
                </a:solidFill>
              </a:rPr>
              <a:t> </a:t>
            </a:r>
            <a:r>
              <a:rPr lang="en-US" sz="2000" dirty="0" err="1" smtClean="0">
                <a:solidFill>
                  <a:schemeClr val="tx1">
                    <a:lumMod val="65000"/>
                    <a:lumOff val="35000"/>
                  </a:schemeClr>
                </a:solidFill>
              </a:rPr>
              <a:t>como</a:t>
            </a:r>
            <a:r>
              <a:rPr lang="en-US" sz="2000" dirty="0" smtClean="0">
                <a:solidFill>
                  <a:schemeClr val="tx1">
                    <a:lumMod val="65000"/>
                    <a:lumOff val="35000"/>
                  </a:schemeClr>
                </a:solidFill>
              </a:rPr>
              <a:t> un </a:t>
            </a:r>
            <a:r>
              <a:rPr lang="en-US" sz="2000" dirty="0" err="1" smtClean="0">
                <a:solidFill>
                  <a:schemeClr val="tx1">
                    <a:lumMod val="65000"/>
                    <a:lumOff val="35000"/>
                  </a:schemeClr>
                </a:solidFill>
              </a:rPr>
              <a:t>conjunto</a:t>
            </a:r>
            <a:r>
              <a:rPr lang="en-US" sz="2000" dirty="0" smtClean="0">
                <a:solidFill>
                  <a:schemeClr val="tx1">
                    <a:lumMod val="65000"/>
                    <a:lumOff val="35000"/>
                  </a:schemeClr>
                </a:solidFill>
              </a:rPr>
              <a:t> de </a:t>
            </a:r>
            <a:r>
              <a:rPr lang="en-US" sz="2000" dirty="0" err="1" smtClean="0">
                <a:solidFill>
                  <a:schemeClr val="tx1">
                    <a:lumMod val="65000"/>
                    <a:lumOff val="35000"/>
                  </a:schemeClr>
                </a:solidFill>
              </a:rPr>
              <a:t>relaciones</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27211570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a:t>
            </a:r>
            <a:br>
              <a:rPr lang="es-ES" dirty="0" smtClean="0"/>
            </a:br>
            <a:r>
              <a:rPr lang="en-US" dirty="0"/>
              <a:t>Another bookstore data (dataset “F”)</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18" name="Content Placeholder 2"/>
          <p:cNvSpPr txBox="1">
            <a:spLocks/>
          </p:cNvSpPr>
          <p:nvPr/>
        </p:nvSpPr>
        <p:spPr>
          <a:xfrm>
            <a:off x="3779157" y="5048136"/>
            <a:ext cx="73152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rPr>
              <a:t>Supongamos ahora otra biblioteca francesa </a:t>
            </a:r>
            <a:endParaRPr lang="es-ES" sz="2000" dirty="0" smtClean="0">
              <a:solidFill>
                <a:schemeClr val="tx1">
                  <a:lumMod val="65000"/>
                  <a:lumOff val="35000"/>
                </a:schemeClr>
              </a:solidFill>
            </a:endParaRPr>
          </a:p>
          <a:p>
            <a:r>
              <a:rPr lang="es-ES" sz="2000" dirty="0" smtClean="0">
                <a:solidFill>
                  <a:schemeClr val="tx1">
                    <a:lumMod val="65000"/>
                    <a:lumOff val="35000"/>
                  </a:schemeClr>
                </a:solidFill>
              </a:rPr>
              <a:t>Volvemos </a:t>
            </a:r>
            <a:r>
              <a:rPr lang="es-ES" sz="2000" dirty="0">
                <a:solidFill>
                  <a:schemeClr val="tx1">
                    <a:lumMod val="65000"/>
                    <a:lumOff val="35000"/>
                  </a:schemeClr>
                </a:solidFill>
              </a:rPr>
              <a:t>a exportarlo a un grafo de nodos y relaciones</a:t>
            </a:r>
            <a:endParaRPr lang="es-ES_tradnl" sz="2000" dirty="0">
              <a:solidFill>
                <a:schemeClr val="tx1">
                  <a:lumMod val="65000"/>
                  <a:lumOff val="35000"/>
                </a:schemeClr>
              </a:solidFill>
            </a:endParaRPr>
          </a:p>
        </p:txBody>
      </p:sp>
      <p:pic>
        <p:nvPicPr>
          <p:cNvPr id="1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083" t="19262" r="24883" b="31150"/>
          <a:stretch/>
        </p:blipFill>
        <p:spPr bwMode="auto">
          <a:xfrm>
            <a:off x="3686628" y="1032445"/>
            <a:ext cx="7500258" cy="3500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003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a:t>
            </a:r>
            <a:br>
              <a:rPr lang="es-ES" dirty="0" smtClean="0"/>
            </a:br>
            <a:r>
              <a:rPr lang="en-US" dirty="0"/>
              <a:t>2</a:t>
            </a:r>
            <a:r>
              <a:rPr lang="en-US" dirty="0" smtClean="0"/>
              <a:t> Paso: </a:t>
            </a:r>
            <a:r>
              <a:rPr lang="en-US" dirty="0" err="1" smtClean="0"/>
              <a:t>Exportamos</a:t>
            </a:r>
            <a:r>
              <a:rPr lang="en-US" dirty="0" smtClean="0"/>
              <a:t> </a:t>
            </a:r>
            <a:r>
              <a:rPr lang="en-US" dirty="0" err="1" smtClean="0"/>
              <a:t>otros</a:t>
            </a:r>
            <a:r>
              <a:rPr lang="en-US" dirty="0" smtClean="0"/>
              <a:t> </a:t>
            </a:r>
            <a:r>
              <a:rPr lang="en-US" dirty="0" err="1" smtClean="0"/>
              <a:t>datos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Rectangle 2"/>
          <p:cNvSpPr/>
          <p:nvPr/>
        </p:nvSpPr>
        <p:spPr>
          <a:xfrm>
            <a:off x="5315421" y="814284"/>
            <a:ext cx="4219425" cy="400110"/>
          </a:xfrm>
          <a:prstGeom prst="rect">
            <a:avLst/>
          </a:prstGeom>
        </p:spPr>
        <p:txBody>
          <a:bodyPr wrap="none">
            <a:spAutoFit/>
          </a:bodyPr>
          <a:lstStyle/>
          <a:p>
            <a:r>
              <a:rPr lang="en-US" sz="2000" dirty="0" err="1" smtClean="0">
                <a:solidFill>
                  <a:schemeClr val="tx1">
                    <a:lumMod val="65000"/>
                    <a:lumOff val="35000"/>
                  </a:schemeClr>
                </a:solidFill>
              </a:rPr>
              <a:t>Exportammos</a:t>
            </a:r>
            <a:r>
              <a:rPr lang="en-US" sz="2000" dirty="0" smtClean="0">
                <a:solidFill>
                  <a:schemeClr val="tx1">
                    <a:lumMod val="65000"/>
                    <a:lumOff val="35000"/>
                  </a:schemeClr>
                </a:solidFill>
              </a:rPr>
              <a:t> el </a:t>
            </a:r>
            <a:r>
              <a:rPr lang="en-US" sz="2000" dirty="0" err="1" smtClean="0">
                <a:solidFill>
                  <a:schemeClr val="tx1">
                    <a:lumMod val="65000"/>
                    <a:lumOff val="35000"/>
                  </a:schemeClr>
                </a:solidFill>
              </a:rPr>
              <a:t>segundo</a:t>
            </a:r>
            <a:r>
              <a:rPr lang="en-US" sz="2000" dirty="0" smtClean="0">
                <a:solidFill>
                  <a:schemeClr val="tx1">
                    <a:lumMod val="65000"/>
                    <a:lumOff val="35000"/>
                  </a:schemeClr>
                </a:solidFill>
              </a:rPr>
              <a:t> set de </a:t>
            </a:r>
            <a:r>
              <a:rPr lang="en-US" sz="2000" dirty="0" err="1" smtClean="0">
                <a:solidFill>
                  <a:schemeClr val="tx1">
                    <a:lumMod val="65000"/>
                    <a:lumOff val="35000"/>
                  </a:schemeClr>
                </a:solidFill>
              </a:rPr>
              <a:t>datos</a:t>
            </a:r>
            <a:endParaRPr lang="en-US" sz="2000" dirty="0">
              <a:solidFill>
                <a:schemeClr val="tx1">
                  <a:lumMod val="65000"/>
                  <a:lumOff val="35000"/>
                </a:schemeClr>
              </a:solidFill>
            </a:endParaRPr>
          </a:p>
        </p:txBody>
      </p:sp>
      <p:pic>
        <p:nvPicPr>
          <p:cNvPr id="6" name="Picture 5"/>
          <p:cNvPicPr>
            <a:picLocks noChangeAspect="1"/>
          </p:cNvPicPr>
          <p:nvPr/>
        </p:nvPicPr>
        <p:blipFill>
          <a:blip r:embed="rId4">
            <a:lum/>
            <a:alphaModFix/>
          </a:blip>
          <a:srcRect/>
          <a:stretch>
            <a:fillRect/>
          </a:stretch>
        </p:blipFill>
        <p:spPr>
          <a:xfrm>
            <a:off x="3610627" y="1251972"/>
            <a:ext cx="7835307" cy="4970786"/>
          </a:xfrm>
          <a:prstGeom prst="rect">
            <a:avLst/>
          </a:prstGeom>
          <a:noFill/>
          <a:ln>
            <a:noFill/>
          </a:ln>
        </p:spPr>
      </p:pic>
    </p:spTree>
    <p:extLst>
      <p:ext uri="{BB962C8B-B14F-4D97-AF65-F5344CB8AC3E}">
        <p14:creationId xmlns:p14="http://schemas.microsoft.com/office/powerpoint/2010/main" val="2256391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a:t>
            </a:r>
            <a:br>
              <a:rPr lang="es-ES" dirty="0" smtClean="0"/>
            </a:br>
            <a:r>
              <a:rPr lang="en-US" dirty="0" smtClean="0"/>
              <a:t>3 Paso: </a:t>
            </a:r>
            <a:r>
              <a:rPr lang="en-US" dirty="0" err="1" smtClean="0"/>
              <a:t>Mezclamos</a:t>
            </a:r>
            <a:r>
              <a:rPr lang="en-US" dirty="0" smtClean="0"/>
              <a:t> </a:t>
            </a:r>
            <a:r>
              <a:rPr lang="en-US" dirty="0" smtClean="0"/>
              <a:t>datasets (</a:t>
            </a:r>
            <a:r>
              <a:rPr lang="en-US" dirty="0" err="1" smtClean="0"/>
              <a:t>conjuntos</a:t>
            </a:r>
            <a:r>
              <a:rPr lang="en-US" dirty="0" smtClean="0"/>
              <a:t> de </a:t>
            </a:r>
            <a:r>
              <a:rPr lang="en-US" dirty="0" err="1" smtClean="0"/>
              <a:t>datos</a:t>
            </a:r>
            <a:r>
              <a:rPr lang="en-US" dirty="0" smtClean="0"/>
              <a:t>)</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6" name="Picture 5"/>
          <p:cNvPicPr>
            <a:picLocks noChangeAspect="1"/>
          </p:cNvPicPr>
          <p:nvPr/>
        </p:nvPicPr>
        <p:blipFill>
          <a:blip r:embed="rId4">
            <a:lum/>
            <a:alphaModFix/>
          </a:blip>
          <a:srcRect/>
          <a:stretch>
            <a:fillRect/>
          </a:stretch>
        </p:blipFill>
        <p:spPr>
          <a:xfrm>
            <a:off x="3823390" y="680858"/>
            <a:ext cx="7904002" cy="5356980"/>
          </a:xfrm>
          <a:prstGeom prst="rect">
            <a:avLst/>
          </a:prstGeom>
          <a:noFill/>
          <a:ln>
            <a:noFill/>
          </a:ln>
        </p:spPr>
      </p:pic>
      <p:sp>
        <p:nvSpPr>
          <p:cNvPr id="7" name="Oval 6"/>
          <p:cNvSpPr/>
          <p:nvPr/>
        </p:nvSpPr>
        <p:spPr>
          <a:xfrm>
            <a:off x="6902015" y="680858"/>
            <a:ext cx="2180771" cy="838200"/>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920158" y="2905430"/>
            <a:ext cx="2180771" cy="838200"/>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36785" y="1519058"/>
            <a:ext cx="2209800" cy="1477328"/>
          </a:xfrm>
          <a:prstGeom prst="rect">
            <a:avLst/>
          </a:prstGeom>
          <a:noFill/>
        </p:spPr>
        <p:txBody>
          <a:bodyPr wrap="square" rtlCol="0">
            <a:spAutoFit/>
          </a:bodyPr>
          <a:lstStyle/>
          <a:p>
            <a:r>
              <a:rPr lang="es-ES_tradnl" dirty="0" err="1" smtClean="0"/>
              <a:t>Same</a:t>
            </a:r>
            <a:r>
              <a:rPr lang="es-ES_tradnl" dirty="0" smtClean="0"/>
              <a:t> URI = </a:t>
            </a:r>
            <a:r>
              <a:rPr lang="es-ES_tradnl" dirty="0" err="1" smtClean="0"/>
              <a:t>Same</a:t>
            </a:r>
            <a:r>
              <a:rPr lang="es-ES_tradnl" dirty="0" smtClean="0"/>
              <a:t> </a:t>
            </a:r>
            <a:r>
              <a:rPr lang="es-ES_tradnl" dirty="0" err="1" smtClean="0"/>
              <a:t>Resource</a:t>
            </a:r>
            <a:r>
              <a:rPr lang="es-ES_tradnl" dirty="0"/>
              <a:t> </a:t>
            </a:r>
            <a:r>
              <a:rPr lang="es-ES_tradnl" dirty="0" smtClean="0"/>
              <a:t>(ya que una URI identifica a un recurso de manera univoca</a:t>
            </a:r>
            <a:endParaRPr lang="en-US" dirty="0"/>
          </a:p>
        </p:txBody>
      </p:sp>
    </p:spTree>
    <p:extLst>
      <p:ext uri="{BB962C8B-B14F-4D97-AF65-F5344CB8AC3E}">
        <p14:creationId xmlns:p14="http://schemas.microsoft.com/office/powerpoint/2010/main" val="1987321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Índice e Introducción</a:t>
            </a:r>
            <a:endParaRPr lang="es-ES" dirty="0"/>
          </a:p>
        </p:txBody>
      </p:sp>
      <p:pic>
        <p:nvPicPr>
          <p:cNvPr id="4" name="0 Imagen"/>
          <p:cNvPicPr/>
          <p:nvPr/>
        </p:nvPicPr>
        <p:blipFill>
          <a:blip r:embed="rId2">
            <a:extLst>
              <a:ext uri="{28A0092B-C50C-407E-A947-70E740481C1C}">
                <a14:useLocalDpi xmlns:a14="http://schemas.microsoft.com/office/drawing/2010/main" val="0"/>
              </a:ext>
            </a:extLst>
          </a:blip>
          <a:stretch>
            <a:fillRect/>
          </a:stretch>
        </p:blipFill>
        <p:spPr>
          <a:xfrm>
            <a:off x="265045" y="2165265"/>
            <a:ext cx="3048000" cy="2767330"/>
          </a:xfrm>
          <a:prstGeom prst="rect">
            <a:avLst/>
          </a:prstGeom>
        </p:spPr>
      </p:pic>
    </p:spTree>
    <p:extLst>
      <p:ext uri="{BB962C8B-B14F-4D97-AF65-F5344CB8AC3E}">
        <p14:creationId xmlns:p14="http://schemas.microsoft.com/office/powerpoint/2010/main" val="1891696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0497" y="1099958"/>
            <a:ext cx="2947482" cy="4601183"/>
          </a:xfrm>
        </p:spPr>
        <p:txBody>
          <a:bodyPr/>
          <a:lstStyle/>
          <a:p>
            <a:r>
              <a:rPr lang="es-ES" dirty="0" smtClean="0"/>
              <a:t>Ejemplo:</a:t>
            </a:r>
            <a:br>
              <a:rPr lang="es-ES" dirty="0" smtClean="0"/>
            </a:br>
            <a:r>
              <a:rPr lang="en-US" dirty="0"/>
              <a:t>4</a:t>
            </a:r>
            <a:r>
              <a:rPr lang="en-US" dirty="0" smtClean="0"/>
              <a:t> Paso: </a:t>
            </a:r>
            <a:r>
              <a:rPr lang="es-ES_tradnl" dirty="0" smtClean="0"/>
              <a:t>Identificamos mismos recursos</a:t>
            </a:r>
            <a:endParaRPr lang="es-ES_tradnl"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10" name="Picture 9"/>
          <p:cNvPicPr>
            <a:picLocks noChangeAspect="1"/>
          </p:cNvPicPr>
          <p:nvPr/>
        </p:nvPicPr>
        <p:blipFill>
          <a:blip r:embed="rId4">
            <a:lum/>
            <a:alphaModFix/>
          </a:blip>
          <a:srcRect/>
          <a:stretch>
            <a:fillRect/>
          </a:stretch>
        </p:blipFill>
        <p:spPr>
          <a:xfrm>
            <a:off x="3782860" y="839243"/>
            <a:ext cx="7884351" cy="5343661"/>
          </a:xfrm>
          <a:prstGeom prst="rect">
            <a:avLst/>
          </a:prstGeom>
          <a:noFill/>
          <a:ln>
            <a:noFill/>
          </a:ln>
        </p:spPr>
      </p:pic>
    </p:spTree>
    <p:extLst>
      <p:ext uri="{BB962C8B-B14F-4D97-AF65-F5344CB8AC3E}">
        <p14:creationId xmlns:p14="http://schemas.microsoft.com/office/powerpoint/2010/main" val="32931942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0497" y="1099958"/>
            <a:ext cx="2947482" cy="4601183"/>
          </a:xfrm>
        </p:spPr>
        <p:txBody>
          <a:bodyPr/>
          <a:lstStyle/>
          <a:p>
            <a:r>
              <a:rPr lang="es-ES" dirty="0" smtClean="0"/>
              <a:t>Ejemplo:</a:t>
            </a:r>
            <a:br>
              <a:rPr lang="es-ES" dirty="0" smtClean="0"/>
            </a:br>
            <a:r>
              <a:rPr lang="en-US" dirty="0"/>
              <a:t>5</a:t>
            </a:r>
            <a:r>
              <a:rPr lang="en-US" dirty="0" smtClean="0"/>
              <a:t> Paso: </a:t>
            </a:r>
            <a:r>
              <a:rPr lang="en-US" dirty="0" err="1" smtClean="0"/>
              <a:t>Comenzamos</a:t>
            </a:r>
            <a:r>
              <a:rPr lang="en-US" dirty="0" smtClean="0"/>
              <a:t> a </a:t>
            </a:r>
            <a:r>
              <a:rPr lang="en-US" dirty="0" err="1" smtClean="0"/>
              <a:t>hacer</a:t>
            </a:r>
            <a:r>
              <a:rPr lang="en-US" dirty="0" smtClean="0"/>
              <a:t> queries</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5" name="Picture 4"/>
          <p:cNvPicPr>
            <a:picLocks noChangeAspect="1"/>
          </p:cNvPicPr>
          <p:nvPr/>
        </p:nvPicPr>
        <p:blipFill>
          <a:blip r:embed="rId4">
            <a:lum/>
            <a:alphaModFix/>
          </a:blip>
          <a:srcRect/>
          <a:stretch>
            <a:fillRect/>
          </a:stretch>
        </p:blipFill>
        <p:spPr>
          <a:xfrm>
            <a:off x="3915733" y="289358"/>
            <a:ext cx="7733472" cy="4424603"/>
          </a:xfrm>
          <a:prstGeom prst="rect">
            <a:avLst/>
          </a:prstGeom>
          <a:noFill/>
          <a:ln>
            <a:noFill/>
          </a:ln>
        </p:spPr>
      </p:pic>
      <p:sp>
        <p:nvSpPr>
          <p:cNvPr id="3" name="Rectangle 2"/>
          <p:cNvSpPr/>
          <p:nvPr/>
        </p:nvSpPr>
        <p:spPr>
          <a:xfrm>
            <a:off x="3569918" y="4858052"/>
            <a:ext cx="7987105" cy="1508105"/>
          </a:xfrm>
          <a:prstGeom prst="rect">
            <a:avLst/>
          </a:prstGeom>
        </p:spPr>
        <p:txBody>
          <a:bodyPr wrap="square">
            <a:spAutoFit/>
          </a:bodyPr>
          <a:lstStyle/>
          <a:p>
            <a:pPr marL="342900" indent="-342900">
              <a:spcBef>
                <a:spcPct val="20000"/>
              </a:spcBef>
              <a:buFont typeface="Arial" pitchFamily="34" charset="0"/>
              <a:buChar char="•"/>
            </a:pPr>
            <a:r>
              <a:rPr lang="es-ES_tradnl" sz="2000" dirty="0" smtClean="0">
                <a:solidFill>
                  <a:schemeClr val="tx1">
                    <a:lumMod val="65000"/>
                    <a:lumOff val="35000"/>
                  </a:schemeClr>
                </a:solidFill>
              </a:rPr>
              <a:t>Usuarios</a:t>
            </a:r>
            <a:r>
              <a:rPr lang="en-US" sz="2000" dirty="0" smtClean="0">
                <a:solidFill>
                  <a:schemeClr val="tx1">
                    <a:lumMod val="65000"/>
                    <a:lumOff val="35000"/>
                  </a:schemeClr>
                </a:solidFill>
              </a:rPr>
              <a:t> del dataset “</a:t>
            </a:r>
            <a:r>
              <a:rPr lang="en-US" sz="2000" dirty="0">
                <a:solidFill>
                  <a:schemeClr val="tx1">
                    <a:lumMod val="65000"/>
                    <a:lumOff val="35000"/>
                  </a:schemeClr>
                </a:solidFill>
              </a:rPr>
              <a:t>F” </a:t>
            </a:r>
            <a:r>
              <a:rPr lang="es-ES_tradnl" sz="2000" dirty="0" smtClean="0">
                <a:solidFill>
                  <a:schemeClr val="tx1">
                    <a:lumMod val="65000"/>
                    <a:lumOff val="35000"/>
                  </a:schemeClr>
                </a:solidFill>
              </a:rPr>
              <a:t>ahora</a:t>
            </a:r>
            <a:r>
              <a:rPr lang="en-US" sz="2000" dirty="0" smtClean="0">
                <a:solidFill>
                  <a:schemeClr val="tx1">
                    <a:lumMod val="65000"/>
                    <a:lumOff val="35000"/>
                  </a:schemeClr>
                </a:solidFill>
              </a:rPr>
              <a:t> </a:t>
            </a:r>
            <a:r>
              <a:rPr lang="es-ES_tradnl" sz="2000" dirty="0" smtClean="0">
                <a:solidFill>
                  <a:schemeClr val="tx1">
                    <a:lumMod val="65000"/>
                    <a:lumOff val="35000"/>
                  </a:schemeClr>
                </a:solidFill>
              </a:rPr>
              <a:t>pueden</a:t>
            </a:r>
            <a:r>
              <a:rPr lang="en-US" sz="2000" dirty="0" smtClean="0">
                <a:solidFill>
                  <a:schemeClr val="tx1">
                    <a:lumMod val="65000"/>
                    <a:lumOff val="35000"/>
                  </a:schemeClr>
                </a:solidFill>
              </a:rPr>
              <a:t> </a:t>
            </a:r>
            <a:r>
              <a:rPr lang="es-ES_tradnl" sz="2000" dirty="0" smtClean="0">
                <a:solidFill>
                  <a:schemeClr val="tx1">
                    <a:lumMod val="65000"/>
                    <a:lumOff val="35000"/>
                  </a:schemeClr>
                </a:solidFill>
              </a:rPr>
              <a:t>hacer</a:t>
            </a:r>
            <a:r>
              <a:rPr lang="en-US" sz="2000" dirty="0" smtClean="0">
                <a:solidFill>
                  <a:schemeClr val="tx1">
                    <a:lumMod val="65000"/>
                    <a:lumOff val="35000"/>
                  </a:schemeClr>
                </a:solidFill>
              </a:rPr>
              <a:t> queries del </a:t>
            </a:r>
            <a:r>
              <a:rPr lang="es-ES_tradnl" sz="2000" dirty="0" smtClean="0">
                <a:solidFill>
                  <a:schemeClr val="tx1">
                    <a:lumMod val="65000"/>
                    <a:lumOff val="35000"/>
                  </a:schemeClr>
                </a:solidFill>
              </a:rPr>
              <a:t>tipo</a:t>
            </a:r>
            <a:r>
              <a:rPr lang="en-US" sz="2000" dirty="0" smtClean="0">
                <a:solidFill>
                  <a:schemeClr val="tx1">
                    <a:lumMod val="65000"/>
                    <a:lumOff val="35000"/>
                  </a:schemeClr>
                </a:solidFill>
              </a:rPr>
              <a:t>: </a:t>
            </a:r>
          </a:p>
          <a:p>
            <a:pPr marL="800100" lvl="1" indent="-342900">
              <a:spcBef>
                <a:spcPct val="20000"/>
              </a:spcBef>
              <a:buFont typeface="Arial" pitchFamily="34" charset="0"/>
              <a:buChar char="•"/>
            </a:pPr>
            <a:r>
              <a:rPr lang="en-US" sz="2000" dirty="0" smtClean="0">
                <a:solidFill>
                  <a:schemeClr val="tx1">
                    <a:lumMod val="65000"/>
                    <a:lumOff val="35000"/>
                  </a:schemeClr>
                </a:solidFill>
              </a:rPr>
              <a:t>“dame el </a:t>
            </a:r>
            <a:r>
              <a:rPr lang="es-ES_tradnl" sz="2000" dirty="0" smtClean="0">
                <a:solidFill>
                  <a:schemeClr val="tx1">
                    <a:lumMod val="65000"/>
                    <a:lumOff val="35000"/>
                  </a:schemeClr>
                </a:solidFill>
              </a:rPr>
              <a:t>titulo</a:t>
            </a:r>
            <a:r>
              <a:rPr lang="en-US" sz="2000" dirty="0" smtClean="0">
                <a:solidFill>
                  <a:schemeClr val="tx1">
                    <a:lumMod val="65000"/>
                    <a:lumOff val="35000"/>
                  </a:schemeClr>
                </a:solidFill>
              </a:rPr>
              <a:t> del original”</a:t>
            </a:r>
            <a:endParaRPr lang="en-US" sz="2000" dirty="0">
              <a:solidFill>
                <a:schemeClr val="tx1">
                  <a:lumMod val="65000"/>
                  <a:lumOff val="35000"/>
                </a:schemeClr>
              </a:solidFill>
            </a:endParaRPr>
          </a:p>
          <a:p>
            <a:pPr marL="342900" indent="-342900">
              <a:spcBef>
                <a:spcPct val="20000"/>
              </a:spcBef>
              <a:buFont typeface="Arial" pitchFamily="34" charset="0"/>
              <a:buChar char="•"/>
            </a:pPr>
            <a:r>
              <a:rPr lang="es-ES_tradnl" sz="2000" dirty="0" smtClean="0">
                <a:solidFill>
                  <a:schemeClr val="tx1">
                    <a:lumMod val="65000"/>
                    <a:lumOff val="35000"/>
                  </a:schemeClr>
                </a:solidFill>
              </a:rPr>
              <a:t>Esta</a:t>
            </a:r>
            <a:r>
              <a:rPr lang="en-US" sz="2000" dirty="0" smtClean="0">
                <a:solidFill>
                  <a:schemeClr val="tx1">
                    <a:lumMod val="65000"/>
                    <a:lumOff val="35000"/>
                  </a:schemeClr>
                </a:solidFill>
              </a:rPr>
              <a:t> </a:t>
            </a:r>
            <a:r>
              <a:rPr lang="es-ES_tradnl" sz="2000" dirty="0" smtClean="0">
                <a:solidFill>
                  <a:schemeClr val="tx1">
                    <a:lumMod val="65000"/>
                    <a:lumOff val="35000"/>
                  </a:schemeClr>
                </a:solidFill>
              </a:rPr>
              <a:t>información</a:t>
            </a:r>
            <a:r>
              <a:rPr lang="en-US" sz="2000" dirty="0" smtClean="0">
                <a:solidFill>
                  <a:schemeClr val="tx1">
                    <a:lumMod val="65000"/>
                    <a:lumOff val="35000"/>
                  </a:schemeClr>
                </a:solidFill>
              </a:rPr>
              <a:t> no </a:t>
            </a:r>
            <a:r>
              <a:rPr lang="es-ES_tradnl" sz="2000" dirty="0" smtClean="0">
                <a:solidFill>
                  <a:schemeClr val="tx1">
                    <a:lumMod val="65000"/>
                    <a:lumOff val="35000"/>
                  </a:schemeClr>
                </a:solidFill>
              </a:rPr>
              <a:t>esta</a:t>
            </a:r>
            <a:r>
              <a:rPr lang="en-US" sz="2000" dirty="0" smtClean="0">
                <a:solidFill>
                  <a:schemeClr val="tx1">
                    <a:lumMod val="65000"/>
                    <a:lumOff val="35000"/>
                  </a:schemeClr>
                </a:solidFill>
              </a:rPr>
              <a:t> </a:t>
            </a:r>
            <a:r>
              <a:rPr lang="es-ES_tradnl" sz="2000" dirty="0" smtClean="0">
                <a:solidFill>
                  <a:schemeClr val="tx1">
                    <a:lumMod val="65000"/>
                    <a:lumOff val="35000"/>
                  </a:schemeClr>
                </a:solidFill>
              </a:rPr>
              <a:t>en</a:t>
            </a:r>
            <a:r>
              <a:rPr lang="en-US" sz="2000" dirty="0" smtClean="0">
                <a:solidFill>
                  <a:schemeClr val="tx1">
                    <a:lumMod val="65000"/>
                    <a:lumOff val="35000"/>
                  </a:schemeClr>
                </a:solidFill>
              </a:rPr>
              <a:t> el dataset F</a:t>
            </a:r>
            <a:endParaRPr lang="en-US" sz="2000" dirty="0">
              <a:solidFill>
                <a:schemeClr val="tx1">
                  <a:lumMod val="65000"/>
                  <a:lumOff val="35000"/>
                </a:schemeClr>
              </a:solidFill>
            </a:endParaRPr>
          </a:p>
          <a:p>
            <a:pPr marL="342900" indent="-342900">
              <a:spcBef>
                <a:spcPct val="20000"/>
              </a:spcBef>
              <a:buFont typeface="Arial" pitchFamily="34" charset="0"/>
              <a:buChar char="•"/>
            </a:pPr>
            <a:r>
              <a:rPr lang="en-US" sz="2000" dirty="0" smtClean="0">
                <a:solidFill>
                  <a:schemeClr val="tx1">
                    <a:lumMod val="65000"/>
                    <a:lumOff val="35000"/>
                  </a:schemeClr>
                </a:solidFill>
              </a:rPr>
              <a:t>… </a:t>
            </a:r>
            <a:r>
              <a:rPr lang="en-US" sz="2000" dirty="0" err="1" smtClean="0">
                <a:solidFill>
                  <a:schemeClr val="tx1">
                    <a:lumMod val="65000"/>
                    <a:lumOff val="35000"/>
                  </a:schemeClr>
                </a:solidFill>
              </a:rPr>
              <a:t>pero</a:t>
            </a:r>
            <a:r>
              <a:rPr lang="en-US" sz="2000" dirty="0" smtClean="0">
                <a:solidFill>
                  <a:schemeClr val="tx1">
                    <a:lumMod val="65000"/>
                    <a:lumOff val="35000"/>
                  </a:schemeClr>
                </a:solidFill>
              </a:rPr>
              <a:t> </a:t>
            </a:r>
            <a:r>
              <a:rPr lang="en-US" sz="2000" dirty="0" err="1" smtClean="0">
                <a:solidFill>
                  <a:schemeClr val="tx1">
                    <a:lumMod val="65000"/>
                    <a:lumOff val="35000"/>
                  </a:schemeClr>
                </a:solidFill>
              </a:rPr>
              <a:t>puede</a:t>
            </a:r>
            <a:r>
              <a:rPr lang="en-US" sz="2000" dirty="0" smtClean="0">
                <a:solidFill>
                  <a:schemeClr val="tx1">
                    <a:lumMod val="65000"/>
                    <a:lumOff val="35000"/>
                  </a:schemeClr>
                </a:solidFill>
              </a:rPr>
              <a:t> </a:t>
            </a:r>
            <a:r>
              <a:rPr lang="en-US" sz="2000" dirty="0" err="1" smtClean="0">
                <a:solidFill>
                  <a:schemeClr val="tx1">
                    <a:lumMod val="65000"/>
                    <a:lumOff val="35000"/>
                  </a:schemeClr>
                </a:solidFill>
              </a:rPr>
              <a:t>ser</a:t>
            </a:r>
            <a:r>
              <a:rPr lang="en-US" sz="2000" dirty="0" smtClean="0">
                <a:solidFill>
                  <a:schemeClr val="tx1">
                    <a:lumMod val="65000"/>
                    <a:lumOff val="35000"/>
                  </a:schemeClr>
                </a:solidFill>
              </a:rPr>
              <a:t> </a:t>
            </a:r>
            <a:r>
              <a:rPr lang="en-US" sz="2000" dirty="0" err="1" smtClean="0">
                <a:solidFill>
                  <a:schemeClr val="tx1">
                    <a:lumMod val="65000"/>
                    <a:lumOff val="35000"/>
                  </a:schemeClr>
                </a:solidFill>
              </a:rPr>
              <a:t>recuperara</a:t>
            </a:r>
            <a:r>
              <a:rPr lang="en-US" sz="2000" dirty="0" smtClean="0">
                <a:solidFill>
                  <a:schemeClr val="tx1">
                    <a:lumMod val="65000"/>
                    <a:lumOff val="35000"/>
                  </a:schemeClr>
                </a:solidFill>
              </a:rPr>
              <a:t> </a:t>
            </a:r>
            <a:r>
              <a:rPr lang="en-US" sz="2000" dirty="0" err="1" smtClean="0">
                <a:solidFill>
                  <a:schemeClr val="tx1">
                    <a:lumMod val="65000"/>
                    <a:lumOff val="35000"/>
                  </a:schemeClr>
                </a:solidFill>
              </a:rPr>
              <a:t>mediante</a:t>
            </a:r>
            <a:r>
              <a:rPr lang="en-US" sz="2000" dirty="0" smtClean="0">
                <a:solidFill>
                  <a:schemeClr val="tx1">
                    <a:lumMod val="65000"/>
                    <a:lumOff val="35000"/>
                  </a:schemeClr>
                </a:solidFill>
              </a:rPr>
              <a:t> la </a:t>
            </a:r>
            <a:r>
              <a:rPr lang="en-US" sz="2000" dirty="0" err="1" smtClean="0">
                <a:solidFill>
                  <a:schemeClr val="tx1">
                    <a:lumMod val="65000"/>
                    <a:lumOff val="35000"/>
                  </a:schemeClr>
                </a:solidFill>
              </a:rPr>
              <a:t>mezcla</a:t>
            </a:r>
            <a:r>
              <a:rPr lang="en-US" sz="2000" dirty="0" smtClean="0">
                <a:solidFill>
                  <a:schemeClr val="tx1">
                    <a:lumMod val="65000"/>
                    <a:lumOff val="35000"/>
                  </a:schemeClr>
                </a:solidFill>
              </a:rPr>
              <a:t> con el dataset A</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40320370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0497" y="1099958"/>
            <a:ext cx="2947482" cy="4601183"/>
          </a:xfrm>
        </p:spPr>
        <p:txBody>
          <a:bodyPr/>
          <a:lstStyle/>
          <a:p>
            <a:r>
              <a:rPr lang="es-ES" dirty="0" smtClean="0"/>
              <a:t>Ejemplo:</a:t>
            </a:r>
            <a:br>
              <a:rPr lang="es-ES" dirty="0" smtClean="0"/>
            </a:br>
            <a:r>
              <a:rPr lang="en-US" dirty="0" smtClean="0"/>
              <a:t>6 Paso: </a:t>
            </a:r>
            <a:r>
              <a:rPr lang="en-US" dirty="0" err="1" smtClean="0"/>
              <a:t>Usar</a:t>
            </a:r>
            <a:r>
              <a:rPr lang="en-US" dirty="0" smtClean="0"/>
              <a:t> el </a:t>
            </a:r>
            <a:r>
              <a:rPr lang="en-US" dirty="0" err="1" smtClean="0"/>
              <a:t>conocimiento</a:t>
            </a:r>
            <a:r>
              <a:rPr lang="en-US" dirty="0" smtClean="0"/>
              <a:t> extra</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6" name="Content Placeholder 5"/>
          <p:cNvPicPr>
            <a:picLocks noGrp="1" noChangeAspect="1"/>
          </p:cNvPicPr>
          <p:nvPr>
            <p:ph idx="1"/>
          </p:nvPr>
        </p:nvPicPr>
        <p:blipFill>
          <a:blip r:embed="rId4">
            <a:lum/>
            <a:alphaModFix/>
          </a:blip>
          <a:srcRect/>
          <a:stretch>
            <a:fillRect/>
          </a:stretch>
        </p:blipFill>
        <p:spPr>
          <a:xfrm>
            <a:off x="4171167" y="332089"/>
            <a:ext cx="7385856" cy="4252437"/>
          </a:xfrm>
          <a:prstGeom prst="rect">
            <a:avLst/>
          </a:prstGeom>
          <a:noFill/>
          <a:ln>
            <a:noFill/>
          </a:ln>
        </p:spPr>
      </p:pic>
      <p:sp>
        <p:nvSpPr>
          <p:cNvPr id="7" name="Oval 6"/>
          <p:cNvSpPr/>
          <p:nvPr/>
        </p:nvSpPr>
        <p:spPr>
          <a:xfrm>
            <a:off x="7515922" y="3104652"/>
            <a:ext cx="1143000" cy="6858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78468" y="5114508"/>
            <a:ext cx="6843603" cy="1200329"/>
          </a:xfrm>
          <a:prstGeom prst="rect">
            <a:avLst/>
          </a:prstGeom>
        </p:spPr>
        <p:txBody>
          <a:bodyPr wrap="square">
            <a:spAutoFit/>
          </a:bodyPr>
          <a:lstStyle/>
          <a:p>
            <a:pPr marL="285750" indent="-285750">
              <a:buFontTx/>
              <a:buChar char="-"/>
            </a:pPr>
            <a:r>
              <a:rPr lang="es-ES_tradnl" dirty="0" smtClean="0"/>
              <a:t>Diferentes nodos (sin URI) para la misma entidad</a:t>
            </a:r>
          </a:p>
          <a:p>
            <a:pPr marL="285750" indent="-285750">
              <a:buFontTx/>
              <a:buChar char="-"/>
            </a:pPr>
            <a:r>
              <a:rPr lang="es-ES_tradnl" dirty="0" smtClean="0"/>
              <a:t>Ausencia de clase sumado a diferentes propiedades para definir la misma entidad.</a:t>
            </a:r>
            <a:endParaRPr lang="es-ES_tradnl" dirty="0" smtClean="0"/>
          </a:p>
          <a:p>
            <a:r>
              <a:rPr lang="es-ES_tradnl" dirty="0" smtClean="0">
                <a:sym typeface="Wingdings" panose="05000000000000000000" pitchFamily="2" charset="2"/>
              </a:rPr>
              <a:t> Difícil la tarea de integración de datos.</a:t>
            </a:r>
            <a:endParaRPr lang="en-US" dirty="0"/>
          </a:p>
        </p:txBody>
      </p:sp>
      <p:sp>
        <p:nvSpPr>
          <p:cNvPr id="9" name="Oval 8"/>
          <p:cNvSpPr/>
          <p:nvPr/>
        </p:nvSpPr>
        <p:spPr>
          <a:xfrm>
            <a:off x="6472154" y="1556644"/>
            <a:ext cx="1143000" cy="6858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2412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0705" y="1112590"/>
            <a:ext cx="2947482" cy="4601183"/>
          </a:xfrm>
        </p:spPr>
        <p:txBody>
          <a:bodyPr/>
          <a:lstStyle/>
          <a:p>
            <a:r>
              <a:rPr lang="es-ES" dirty="0" smtClean="0"/>
              <a:t>Ejemplo:</a:t>
            </a:r>
            <a:br>
              <a:rPr lang="es-ES" dirty="0" smtClean="0"/>
            </a:br>
            <a:r>
              <a:rPr lang="en-US" dirty="0" smtClean="0"/>
              <a:t>6 Paso: </a:t>
            </a:r>
            <a:r>
              <a:rPr lang="en-US" dirty="0" err="1" smtClean="0"/>
              <a:t>Usar</a:t>
            </a:r>
            <a:r>
              <a:rPr lang="en-US" dirty="0" smtClean="0"/>
              <a:t> el </a:t>
            </a:r>
            <a:r>
              <a:rPr lang="en-US" dirty="0" err="1" smtClean="0"/>
              <a:t>conocimiento</a:t>
            </a:r>
            <a:r>
              <a:rPr lang="en-US" dirty="0" smtClean="0"/>
              <a:t> extra</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10" name="Picture 9"/>
          <p:cNvPicPr>
            <a:picLocks noChangeAspect="1"/>
          </p:cNvPicPr>
          <p:nvPr/>
        </p:nvPicPr>
        <p:blipFill>
          <a:blip r:embed="rId4">
            <a:lum/>
            <a:alphaModFix/>
          </a:blip>
          <a:srcRect/>
          <a:stretch>
            <a:fillRect/>
          </a:stretch>
        </p:blipFill>
        <p:spPr>
          <a:xfrm>
            <a:off x="3933174" y="788526"/>
            <a:ext cx="7620000" cy="5249312"/>
          </a:xfrm>
          <a:prstGeom prst="rect">
            <a:avLst/>
          </a:prstGeom>
          <a:noFill/>
          <a:ln>
            <a:noFill/>
          </a:ln>
        </p:spPr>
      </p:pic>
      <p:sp>
        <p:nvSpPr>
          <p:cNvPr id="3" name="Rectangle 2"/>
          <p:cNvSpPr/>
          <p:nvPr/>
        </p:nvSpPr>
        <p:spPr>
          <a:xfrm>
            <a:off x="3636723" y="4720266"/>
            <a:ext cx="4580351" cy="1754326"/>
          </a:xfrm>
          <a:prstGeom prst="rect">
            <a:avLst/>
          </a:prstGeom>
        </p:spPr>
        <p:txBody>
          <a:bodyPr wrap="square">
            <a:spAutoFit/>
          </a:bodyPr>
          <a:lstStyle/>
          <a:p>
            <a:pPr marL="285750" indent="-285750">
              <a:buFontTx/>
              <a:buChar char="-"/>
            </a:pPr>
            <a:r>
              <a:rPr lang="es-ES_tradnl" dirty="0" smtClean="0"/>
              <a:t>El recurso “</a:t>
            </a:r>
            <a:r>
              <a:rPr lang="es-ES_tradnl" dirty="0" err="1"/>
              <a:t>Person</a:t>
            </a:r>
            <a:r>
              <a:rPr lang="es-ES_tradnl" dirty="0"/>
              <a:t>” </a:t>
            </a:r>
            <a:r>
              <a:rPr lang="es-ES_tradnl" dirty="0" smtClean="0"/>
              <a:t>usada como clase predefinida </a:t>
            </a:r>
            <a:r>
              <a:rPr lang="es-ES_tradnl" dirty="0"/>
              <a:t>y consensuada </a:t>
            </a:r>
            <a:r>
              <a:rPr lang="es-ES_tradnl" dirty="0" smtClean="0"/>
              <a:t>de todas </a:t>
            </a:r>
            <a:r>
              <a:rPr lang="es-ES_tradnl" dirty="0"/>
              <a:t>los </a:t>
            </a:r>
            <a:r>
              <a:rPr lang="es-ES_tradnl" dirty="0" smtClean="0"/>
              <a:t>recursos </a:t>
            </a:r>
            <a:r>
              <a:rPr lang="es-ES_tradnl" dirty="0"/>
              <a:t>que son </a:t>
            </a:r>
            <a:r>
              <a:rPr lang="es-ES_tradnl" dirty="0" smtClean="0"/>
              <a:t>personas</a:t>
            </a:r>
            <a:r>
              <a:rPr lang="es-ES_tradnl" dirty="0"/>
              <a:t> </a:t>
            </a:r>
            <a:r>
              <a:rPr lang="es-ES_tradnl" dirty="0" smtClean="0"/>
              <a:t>permite:</a:t>
            </a:r>
          </a:p>
          <a:p>
            <a:pPr marL="742950" lvl="1" indent="-285750">
              <a:buFontTx/>
              <a:buChar char="-"/>
            </a:pPr>
            <a:r>
              <a:rPr lang="es-ES_tradnl" dirty="0" smtClean="0"/>
              <a:t>identificación del recurso</a:t>
            </a:r>
          </a:p>
          <a:p>
            <a:pPr marL="742950" lvl="1" indent="-285750">
              <a:buFontTx/>
              <a:buChar char="-"/>
            </a:pPr>
            <a:r>
              <a:rPr lang="es-ES_tradnl" dirty="0" smtClean="0"/>
              <a:t>reutilización de las propiedades</a:t>
            </a:r>
          </a:p>
          <a:p>
            <a:endParaRPr lang="en-US" dirty="0"/>
          </a:p>
        </p:txBody>
      </p:sp>
    </p:spTree>
    <p:extLst>
      <p:ext uri="{BB962C8B-B14F-4D97-AF65-F5344CB8AC3E}">
        <p14:creationId xmlns:p14="http://schemas.microsoft.com/office/powerpoint/2010/main" val="5522722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0497" y="1099958"/>
            <a:ext cx="2947482" cy="4601183"/>
          </a:xfrm>
        </p:spPr>
        <p:txBody>
          <a:bodyPr/>
          <a:lstStyle/>
          <a:p>
            <a:r>
              <a:rPr lang="es-ES" dirty="0" smtClean="0"/>
              <a:t>Ejemplo:</a:t>
            </a:r>
            <a:br>
              <a:rPr lang="es-ES" dirty="0" smtClean="0"/>
            </a:br>
            <a:r>
              <a:rPr lang="en-US" dirty="0"/>
              <a:t>7</a:t>
            </a:r>
            <a:r>
              <a:rPr lang="en-US" dirty="0" smtClean="0"/>
              <a:t> </a:t>
            </a:r>
            <a:r>
              <a:rPr lang="en-US" dirty="0" smtClean="0"/>
              <a:t>Paso: </a:t>
            </a:r>
            <a:r>
              <a:rPr lang="es-ES_tradnl" dirty="0" smtClean="0"/>
              <a:t>Enriquecer</a:t>
            </a:r>
            <a:r>
              <a:rPr lang="en-US" dirty="0" smtClean="0"/>
              <a:t> con </a:t>
            </a:r>
            <a:r>
              <a:rPr lang="es-ES_tradnl" dirty="0" smtClean="0"/>
              <a:t>otros</a:t>
            </a:r>
            <a:r>
              <a:rPr lang="en-US" dirty="0" smtClean="0"/>
              <a:t> datasets</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6" name="Rectangle 5"/>
          <p:cNvSpPr/>
          <p:nvPr/>
        </p:nvSpPr>
        <p:spPr>
          <a:xfrm>
            <a:off x="3643291" y="4558548"/>
            <a:ext cx="7987105" cy="1077218"/>
          </a:xfrm>
          <a:prstGeom prst="rect">
            <a:avLst/>
          </a:prstGeom>
        </p:spPr>
        <p:txBody>
          <a:bodyPr wrap="square">
            <a:spAutoFit/>
          </a:bodyPr>
          <a:lstStyle/>
          <a:p>
            <a:pPr marL="342900" indent="-342900">
              <a:spcBef>
                <a:spcPct val="20000"/>
              </a:spcBef>
              <a:buFont typeface="Arial" pitchFamily="34" charset="0"/>
              <a:buChar char="•"/>
            </a:pPr>
            <a:r>
              <a:rPr lang="es-ES_tradnl" sz="2000" dirty="0" smtClean="0">
                <a:solidFill>
                  <a:schemeClr val="tx1">
                    <a:lumMod val="65000"/>
                    <a:lumOff val="35000"/>
                  </a:schemeClr>
                </a:solidFill>
              </a:rPr>
              <a:t>El dataset puede ser combinado </a:t>
            </a:r>
            <a:r>
              <a:rPr lang="es-ES_tradnl" sz="2000" dirty="0" smtClean="0">
                <a:solidFill>
                  <a:schemeClr val="tx1">
                    <a:lumMod val="65000"/>
                    <a:lumOff val="35000"/>
                  </a:schemeClr>
                </a:solidFill>
              </a:rPr>
              <a:t>completado con </a:t>
            </a:r>
            <a:r>
              <a:rPr lang="es-ES_tradnl" sz="2000" dirty="0" smtClean="0">
                <a:solidFill>
                  <a:schemeClr val="tx1">
                    <a:lumMod val="65000"/>
                    <a:lumOff val="35000"/>
                  </a:schemeClr>
                </a:solidFill>
              </a:rPr>
              <a:t>otros </a:t>
            </a:r>
            <a:r>
              <a:rPr lang="es-ES_tradnl" sz="2000" dirty="0" err="1" smtClean="0">
                <a:solidFill>
                  <a:schemeClr val="tx1">
                    <a:lumMod val="65000"/>
                    <a:lumOff val="35000"/>
                  </a:schemeClr>
                </a:solidFill>
              </a:rPr>
              <a:t>datasets</a:t>
            </a:r>
            <a:endParaRPr lang="es-ES_tradnl" sz="2000" dirty="0" smtClean="0">
              <a:solidFill>
                <a:schemeClr val="tx1">
                  <a:lumMod val="65000"/>
                  <a:lumOff val="35000"/>
                </a:schemeClr>
              </a:solidFill>
            </a:endParaRPr>
          </a:p>
          <a:p>
            <a:pPr marL="342900" indent="-342900">
              <a:spcBef>
                <a:spcPct val="20000"/>
              </a:spcBef>
              <a:buFont typeface="Arial" pitchFamily="34" charset="0"/>
              <a:buChar char="•"/>
            </a:pPr>
            <a:r>
              <a:rPr lang="es-ES_tradnl" sz="2000" dirty="0" smtClean="0">
                <a:solidFill>
                  <a:schemeClr val="tx1">
                    <a:lumMod val="65000"/>
                    <a:lumOff val="35000"/>
                  </a:schemeClr>
                </a:solidFill>
              </a:rPr>
              <a:t>Incluir nuevas entidades de </a:t>
            </a:r>
            <a:r>
              <a:rPr lang="es-ES_tradnl" sz="2000" dirty="0" err="1" smtClean="0">
                <a:solidFill>
                  <a:schemeClr val="tx1">
                    <a:lumMod val="65000"/>
                    <a:lumOff val="35000"/>
                  </a:schemeClr>
                </a:solidFill>
              </a:rPr>
              <a:t>datasets</a:t>
            </a:r>
            <a:r>
              <a:rPr lang="es-ES_tradnl" sz="2000" dirty="0" smtClean="0">
                <a:solidFill>
                  <a:schemeClr val="tx1">
                    <a:lumMod val="65000"/>
                    <a:lumOff val="35000"/>
                  </a:schemeClr>
                </a:solidFill>
              </a:rPr>
              <a:t> públicamente</a:t>
            </a:r>
            <a:r>
              <a:rPr lang="es-ES_tradnl" sz="2000" dirty="0" smtClean="0">
                <a:solidFill>
                  <a:schemeClr val="tx1">
                    <a:lumMod val="65000"/>
                    <a:lumOff val="35000"/>
                  </a:schemeClr>
                </a:solidFill>
              </a:rPr>
              <a:t> </a:t>
            </a:r>
            <a:r>
              <a:rPr lang="es-ES_tradnl" sz="2000" dirty="0">
                <a:solidFill>
                  <a:schemeClr val="tx1">
                    <a:lumMod val="65000"/>
                    <a:lumOff val="35000"/>
                  </a:schemeClr>
                </a:solidFill>
              </a:rPr>
              <a:t>disponibles (</a:t>
            </a:r>
            <a:r>
              <a:rPr lang="es-ES_tradnl" sz="2000" dirty="0" err="1" smtClean="0">
                <a:solidFill>
                  <a:schemeClr val="tx1">
                    <a:lumMod val="65000"/>
                    <a:lumOff val="35000"/>
                  </a:schemeClr>
                </a:solidFill>
              </a:rPr>
              <a:t>Dbpedia</a:t>
            </a:r>
            <a:r>
              <a:rPr lang="es-ES_tradnl" sz="2000" dirty="0" smtClean="0">
                <a:solidFill>
                  <a:schemeClr val="tx1">
                    <a:lumMod val="65000"/>
                    <a:lumOff val="35000"/>
                  </a:schemeClr>
                </a:solidFill>
              </a:rPr>
              <a:t>)</a:t>
            </a:r>
            <a:endParaRPr lang="en-US" sz="2000" dirty="0">
              <a:solidFill>
                <a:schemeClr val="tx1">
                  <a:lumMod val="65000"/>
                  <a:lumOff val="35000"/>
                </a:schemeClr>
              </a:solidFill>
            </a:endParaRPr>
          </a:p>
        </p:txBody>
      </p:sp>
      <p:pic>
        <p:nvPicPr>
          <p:cNvPr id="7" name="Picture 6"/>
          <p:cNvPicPr>
            <a:picLocks noChangeAspect="1"/>
          </p:cNvPicPr>
          <p:nvPr/>
        </p:nvPicPr>
        <p:blipFill rotWithShape="1">
          <a:blip r:embed="rId4">
            <a:lum/>
            <a:alphaModFix/>
          </a:blip>
          <a:srcRect b="22929"/>
          <a:stretch/>
        </p:blipFill>
        <p:spPr>
          <a:xfrm>
            <a:off x="3716665" y="212943"/>
            <a:ext cx="7840358" cy="4196219"/>
          </a:xfrm>
          <a:prstGeom prst="rect">
            <a:avLst/>
          </a:prstGeom>
          <a:noFill/>
          <a:ln>
            <a:noFill/>
          </a:ln>
        </p:spPr>
      </p:pic>
    </p:spTree>
    <p:extLst>
      <p:ext uri="{BB962C8B-B14F-4D97-AF65-F5344CB8AC3E}">
        <p14:creationId xmlns:p14="http://schemas.microsoft.com/office/powerpoint/2010/main" val="39547444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0497" y="1099958"/>
            <a:ext cx="2947482" cy="4601183"/>
          </a:xfrm>
        </p:spPr>
        <p:txBody>
          <a:bodyPr/>
          <a:lstStyle/>
          <a:p>
            <a:r>
              <a:rPr lang="es-ES" dirty="0" smtClean="0"/>
              <a:t>Ejemplo:</a:t>
            </a:r>
            <a:br>
              <a:rPr lang="es-ES" dirty="0" smtClean="0"/>
            </a:br>
            <a:r>
              <a:rPr lang="en-US" dirty="0"/>
              <a:t>7</a:t>
            </a:r>
            <a:r>
              <a:rPr lang="en-US" dirty="0" smtClean="0"/>
              <a:t> </a:t>
            </a:r>
            <a:r>
              <a:rPr lang="en-US" dirty="0" smtClean="0"/>
              <a:t>Paso: </a:t>
            </a:r>
            <a:r>
              <a:rPr lang="es-ES_tradnl" dirty="0" smtClean="0"/>
              <a:t>Enriquecer</a:t>
            </a:r>
            <a:r>
              <a:rPr lang="en-US" dirty="0" smtClean="0"/>
              <a:t> con </a:t>
            </a:r>
            <a:r>
              <a:rPr lang="es-ES_tradnl" dirty="0" smtClean="0"/>
              <a:t>otros</a:t>
            </a:r>
            <a:r>
              <a:rPr lang="en-US" dirty="0" smtClean="0"/>
              <a:t> datasets</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8" name="Picture 7"/>
          <p:cNvPicPr>
            <a:picLocks noChangeAspect="1"/>
          </p:cNvPicPr>
          <p:nvPr/>
        </p:nvPicPr>
        <p:blipFill>
          <a:blip r:embed="rId4">
            <a:lum/>
            <a:alphaModFix/>
          </a:blip>
          <a:srcRect/>
          <a:stretch>
            <a:fillRect/>
          </a:stretch>
        </p:blipFill>
        <p:spPr>
          <a:xfrm>
            <a:off x="4084011" y="701457"/>
            <a:ext cx="7001523" cy="4862070"/>
          </a:xfrm>
          <a:prstGeom prst="rect">
            <a:avLst/>
          </a:prstGeom>
          <a:noFill/>
          <a:ln>
            <a:noFill/>
          </a:ln>
        </p:spPr>
      </p:pic>
      <p:sp>
        <p:nvSpPr>
          <p:cNvPr id="9" name="Rectangle 8"/>
          <p:cNvSpPr/>
          <p:nvPr/>
        </p:nvSpPr>
        <p:spPr>
          <a:xfrm>
            <a:off x="3569918" y="5837783"/>
            <a:ext cx="7987105" cy="769441"/>
          </a:xfrm>
          <a:prstGeom prst="rect">
            <a:avLst/>
          </a:prstGeom>
        </p:spPr>
        <p:txBody>
          <a:bodyPr wrap="square">
            <a:spAutoFit/>
          </a:bodyPr>
          <a:lstStyle/>
          <a:p>
            <a:pPr marL="342900" indent="-342900">
              <a:spcBef>
                <a:spcPct val="20000"/>
              </a:spcBef>
              <a:buFont typeface="Arial" panose="020B0604020202020204" pitchFamily="34" charset="0"/>
              <a:buChar char="•"/>
            </a:pPr>
            <a:r>
              <a:rPr lang="es-ES_tradnl" sz="2000" dirty="0" smtClean="0">
                <a:solidFill>
                  <a:schemeClr val="tx1">
                    <a:lumMod val="65000"/>
                    <a:lumOff val="35000"/>
                  </a:schemeClr>
                </a:solidFill>
              </a:rPr>
              <a:t>Integrar información de esas nuevas entidades: otras publicaciones</a:t>
            </a:r>
            <a:endParaRPr lang="en-US" sz="2000" dirty="0">
              <a:solidFill>
                <a:schemeClr val="tx1">
                  <a:lumMod val="65000"/>
                  <a:lumOff val="35000"/>
                </a:schemeClr>
              </a:solidFill>
            </a:endParaRPr>
          </a:p>
          <a:p>
            <a:pPr>
              <a:spcBef>
                <a:spcPct val="20000"/>
              </a:spcBef>
            </a:pPr>
            <a:endParaRPr lang="en-US" sz="2000" dirty="0">
              <a:solidFill>
                <a:schemeClr val="tx1">
                  <a:lumMod val="65000"/>
                  <a:lumOff val="35000"/>
                </a:schemeClr>
              </a:solidFill>
            </a:endParaRPr>
          </a:p>
        </p:txBody>
      </p:sp>
      <p:sp>
        <p:nvSpPr>
          <p:cNvPr id="10" name="Oval 9"/>
          <p:cNvSpPr/>
          <p:nvPr/>
        </p:nvSpPr>
        <p:spPr>
          <a:xfrm>
            <a:off x="3879265" y="4274792"/>
            <a:ext cx="3147835" cy="6858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084011" y="4960592"/>
            <a:ext cx="3147835" cy="6858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6500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0497" y="1099958"/>
            <a:ext cx="2947482" cy="4601183"/>
          </a:xfrm>
        </p:spPr>
        <p:txBody>
          <a:bodyPr/>
          <a:lstStyle/>
          <a:p>
            <a:r>
              <a:rPr lang="es-ES" dirty="0" smtClean="0"/>
              <a:t>Ejemplo:</a:t>
            </a:r>
            <a:br>
              <a:rPr lang="es-ES" dirty="0" smtClean="0"/>
            </a:br>
            <a:r>
              <a:rPr lang="en-US" dirty="0"/>
              <a:t>7</a:t>
            </a:r>
            <a:r>
              <a:rPr lang="en-US" dirty="0" smtClean="0"/>
              <a:t> </a:t>
            </a:r>
            <a:r>
              <a:rPr lang="en-US" dirty="0" smtClean="0"/>
              <a:t>Paso: </a:t>
            </a:r>
            <a:r>
              <a:rPr lang="es-ES_tradnl" dirty="0" smtClean="0"/>
              <a:t>Enriquecer</a:t>
            </a:r>
            <a:r>
              <a:rPr lang="en-US" dirty="0" smtClean="0"/>
              <a:t> con </a:t>
            </a:r>
            <a:r>
              <a:rPr lang="es-ES_tradnl" dirty="0" smtClean="0"/>
              <a:t>otros</a:t>
            </a:r>
            <a:r>
              <a:rPr lang="en-US" dirty="0" smtClean="0"/>
              <a:t> datasets</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10" name="Oval 9"/>
          <p:cNvSpPr/>
          <p:nvPr/>
        </p:nvSpPr>
        <p:spPr>
          <a:xfrm>
            <a:off x="8036132" y="4378159"/>
            <a:ext cx="3147835" cy="6858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lum/>
            <a:alphaModFix/>
          </a:blip>
          <a:srcRect/>
          <a:stretch>
            <a:fillRect/>
          </a:stretch>
        </p:blipFill>
        <p:spPr>
          <a:xfrm>
            <a:off x="3670126" y="726072"/>
            <a:ext cx="7513841" cy="5217840"/>
          </a:xfrm>
          <a:prstGeom prst="rect">
            <a:avLst/>
          </a:prstGeom>
          <a:noFill/>
          <a:ln>
            <a:noFill/>
          </a:ln>
        </p:spPr>
      </p:pic>
      <p:sp>
        <p:nvSpPr>
          <p:cNvPr id="7" name="Rectangle 6"/>
          <p:cNvSpPr/>
          <p:nvPr/>
        </p:nvSpPr>
        <p:spPr>
          <a:xfrm>
            <a:off x="3569918" y="5943912"/>
            <a:ext cx="7987105" cy="769441"/>
          </a:xfrm>
          <a:prstGeom prst="rect">
            <a:avLst/>
          </a:prstGeom>
        </p:spPr>
        <p:txBody>
          <a:bodyPr wrap="square">
            <a:spAutoFit/>
          </a:bodyPr>
          <a:lstStyle/>
          <a:p>
            <a:pPr marL="342900" indent="-342900">
              <a:spcBef>
                <a:spcPct val="20000"/>
              </a:spcBef>
              <a:buFont typeface="Arial" panose="020B0604020202020204" pitchFamily="34" charset="0"/>
              <a:buChar char="•"/>
            </a:pPr>
            <a:r>
              <a:rPr lang="es-ES_tradnl" sz="2000" dirty="0" smtClean="0">
                <a:solidFill>
                  <a:schemeClr val="tx1">
                    <a:lumMod val="65000"/>
                    <a:lumOff val="35000"/>
                  </a:schemeClr>
                </a:solidFill>
              </a:rPr>
              <a:t>Integrar información de esas nuevas entidades: lugar de nacimiento</a:t>
            </a:r>
            <a:endParaRPr lang="en-US" sz="2000" dirty="0">
              <a:solidFill>
                <a:schemeClr val="tx1">
                  <a:lumMod val="65000"/>
                  <a:lumOff val="35000"/>
                </a:schemeClr>
              </a:solidFill>
            </a:endParaRPr>
          </a:p>
          <a:p>
            <a:pPr>
              <a:spcBef>
                <a:spcPct val="20000"/>
              </a:spcBef>
            </a:pPr>
            <a:endParaRPr lang="en-US" sz="2000" dirty="0">
              <a:solidFill>
                <a:schemeClr val="tx1">
                  <a:lumMod val="65000"/>
                  <a:lumOff val="35000"/>
                </a:schemeClr>
              </a:solidFill>
            </a:endParaRPr>
          </a:p>
        </p:txBody>
      </p:sp>
    </p:spTree>
    <p:extLst>
      <p:ext uri="{BB962C8B-B14F-4D97-AF65-F5344CB8AC3E}">
        <p14:creationId xmlns:p14="http://schemas.microsoft.com/office/powerpoint/2010/main" val="13370614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RDF</a:t>
            </a:r>
            <a:endParaRPr lang="es-ES" dirty="0"/>
          </a:p>
        </p:txBody>
      </p:sp>
      <p:pic>
        <p:nvPicPr>
          <p:cNvPr id="4" name="0 Imagen"/>
          <p:cNvPicPr/>
          <p:nvPr/>
        </p:nvPicPr>
        <p:blipFill>
          <a:blip r:embed="rId2">
            <a:extLst>
              <a:ext uri="{28A0092B-C50C-407E-A947-70E740481C1C}">
                <a14:useLocalDpi xmlns:a14="http://schemas.microsoft.com/office/drawing/2010/main" val="0"/>
              </a:ext>
            </a:extLst>
          </a:blip>
          <a:stretch>
            <a:fillRect/>
          </a:stretch>
        </p:blipFill>
        <p:spPr>
          <a:xfrm>
            <a:off x="265045" y="2165265"/>
            <a:ext cx="3048000" cy="2767330"/>
          </a:xfrm>
          <a:prstGeom prst="rect">
            <a:avLst/>
          </a:prstGeom>
        </p:spPr>
      </p:pic>
    </p:spTree>
    <p:extLst>
      <p:ext uri="{BB962C8B-B14F-4D97-AF65-F5344CB8AC3E}">
        <p14:creationId xmlns:p14="http://schemas.microsoft.com/office/powerpoint/2010/main" val="18628780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RDF: Introducción</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normAutofit/>
          </a:bodyPr>
          <a:lstStyle/>
          <a:p>
            <a:pPr>
              <a:buSzPts val="2700"/>
              <a:buFont typeface="Arial"/>
              <a:buChar char="•"/>
            </a:pPr>
            <a:r>
              <a:rPr lang="es-ES" sz="2400" dirty="0"/>
              <a:t>Es </a:t>
            </a:r>
            <a:r>
              <a:rPr lang="es-ES" sz="2400" dirty="0" smtClean="0"/>
              <a:t>un formalismo del W3C para anotar metadatos de recursos (web)</a:t>
            </a:r>
          </a:p>
          <a:p>
            <a:pPr>
              <a:buSzPts val="2700"/>
              <a:buFont typeface="Arial"/>
              <a:buChar char="•"/>
            </a:pPr>
            <a:r>
              <a:rPr lang="es-ES" sz="2400" dirty="0"/>
              <a:t>RDF es un método </a:t>
            </a:r>
            <a:r>
              <a:rPr lang="es-ES" sz="2400" dirty="0" smtClean="0"/>
              <a:t>general, simple y estructurado </a:t>
            </a:r>
            <a:r>
              <a:rPr lang="es-ES" sz="2400" dirty="0"/>
              <a:t>para descomponer conocimiento en piezas </a:t>
            </a:r>
            <a:r>
              <a:rPr lang="es-ES" sz="2400" dirty="0" smtClean="0"/>
              <a:t>pequeñas llamadas tripletas</a:t>
            </a:r>
            <a:endParaRPr lang="es-ES" sz="2400" dirty="0"/>
          </a:p>
          <a:p>
            <a:pPr>
              <a:buSzPts val="2700"/>
              <a:buFont typeface="Arial"/>
              <a:buChar char="•"/>
            </a:pPr>
            <a:r>
              <a:rPr lang="es-ES" sz="2400" dirty="0" smtClean="0"/>
              <a:t>Basada </a:t>
            </a:r>
            <a:r>
              <a:rPr lang="es-ES" sz="2400" dirty="0"/>
              <a:t>en la descripción mediante lógica descriptiva </a:t>
            </a:r>
            <a:r>
              <a:rPr lang="es-ES" sz="2400" dirty="0" smtClean="0"/>
              <a:t>(descripciones </a:t>
            </a:r>
            <a:r>
              <a:rPr lang="es-ES" sz="2400" dirty="0"/>
              <a:t>de conceptos usadas para describir un dominio, una semántica formal basada en lógica)</a:t>
            </a:r>
            <a:endParaRPr lang="es-ES_tradnl" sz="2400" dirty="0"/>
          </a:p>
          <a:p>
            <a:pPr>
              <a:buSzPts val="2700"/>
              <a:buFont typeface="Arial"/>
              <a:buChar char="•"/>
            </a:pPr>
            <a:r>
              <a:rPr lang="es-ES" sz="2400" dirty="0"/>
              <a:t>Es recomendación desde Febrero </a:t>
            </a:r>
            <a:r>
              <a:rPr lang="es-ES" sz="2400" dirty="0" smtClean="0"/>
              <a:t>2004</a:t>
            </a:r>
            <a:endParaRPr lang="en-US" sz="2400" dirty="0"/>
          </a:p>
          <a:p>
            <a:pPr>
              <a:buSzPts val="2700"/>
              <a:buFont typeface="Arial"/>
              <a:buChar char="•"/>
            </a:pPr>
            <a:r>
              <a:rPr lang="es-ES_tradnl" sz="2400" dirty="0" smtClean="0"/>
              <a:t>Tiene una serie de sintaxis </a:t>
            </a:r>
            <a:r>
              <a:rPr lang="es-ES_tradnl" sz="2400" dirty="0"/>
              <a:t>o representaciones </a:t>
            </a:r>
            <a:r>
              <a:rPr lang="es-ES_tradnl" sz="2400" dirty="0" smtClean="0"/>
              <a:t>o </a:t>
            </a:r>
            <a:r>
              <a:rPr lang="es-ES_tradnl" sz="2400" dirty="0" err="1" smtClean="0"/>
              <a:t>serializaciones</a:t>
            </a:r>
            <a:r>
              <a:rPr lang="es-ES_tradnl" sz="2400" dirty="0" smtClean="0"/>
              <a:t> (http</a:t>
            </a:r>
            <a:r>
              <a:rPr lang="es-ES_tradnl" sz="2400" dirty="0"/>
              <a:t>://www.w3.org/TR/2004/REC-rdf-syntax-grammar-20040210</a:t>
            </a:r>
            <a:r>
              <a:rPr lang="es-ES_tradnl" sz="2400" dirty="0" smtClean="0"/>
              <a:t>/)</a:t>
            </a:r>
            <a:endParaRPr lang="es-ES" sz="2400" dirty="0" smtClean="0"/>
          </a:p>
        </p:txBody>
      </p:sp>
    </p:spTree>
    <p:extLst>
      <p:ext uri="{BB962C8B-B14F-4D97-AF65-F5344CB8AC3E}">
        <p14:creationId xmlns:p14="http://schemas.microsoft.com/office/powerpoint/2010/main" val="37904396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RDF: RDF </a:t>
            </a:r>
            <a:r>
              <a:rPr lang="es-ES" dirty="0"/>
              <a:t>triple (o tripleta)</a:t>
            </a:r>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4409350"/>
          </a:xfrm>
        </p:spPr>
        <p:txBody>
          <a:bodyPr>
            <a:normAutofit fontScale="92500" lnSpcReduction="10000"/>
          </a:bodyPr>
          <a:lstStyle/>
          <a:p>
            <a:pPr>
              <a:buSzPts val="2700"/>
              <a:buFont typeface="Arial"/>
              <a:buChar char="•"/>
            </a:pPr>
            <a:r>
              <a:rPr lang="es-ES" sz="2400" dirty="0" smtClean="0"/>
              <a:t>El modelo se basa en </a:t>
            </a:r>
            <a:r>
              <a:rPr lang="es-ES" sz="2400" dirty="0"/>
              <a:t>c</a:t>
            </a:r>
            <a:r>
              <a:rPr lang="es-ES" sz="2400" dirty="0" smtClean="0"/>
              <a:t>onvertir </a:t>
            </a:r>
            <a:r>
              <a:rPr lang="es-ES" sz="2400" dirty="0"/>
              <a:t>las declaraciones de los recursos </a:t>
            </a:r>
            <a:r>
              <a:rPr lang="es-ES" sz="2400" dirty="0" smtClean="0"/>
              <a:t>en </a:t>
            </a:r>
            <a:r>
              <a:rPr lang="es-ES" sz="2400" dirty="0"/>
              <a:t>expresiones con la forma </a:t>
            </a:r>
            <a:r>
              <a:rPr lang="es-ES" sz="2400" dirty="0" smtClean="0"/>
              <a:t>sujeto-predicado-objeto (</a:t>
            </a:r>
            <a:r>
              <a:rPr lang="es-ES" sz="2400" b="1" dirty="0" smtClean="0"/>
              <a:t>tripletas</a:t>
            </a:r>
            <a:r>
              <a:rPr lang="es-ES" sz="2400" dirty="0" smtClean="0"/>
              <a:t>)</a:t>
            </a:r>
            <a:r>
              <a:rPr lang="es-ES" sz="2400" dirty="0">
                <a:sym typeface="Wingdings" panose="05000000000000000000" pitchFamily="2" charset="2"/>
              </a:rPr>
              <a:t> </a:t>
            </a:r>
            <a:r>
              <a:rPr lang="es-ES" sz="2400" dirty="0" smtClean="0">
                <a:sym typeface="Wingdings" panose="05000000000000000000" pitchFamily="2" charset="2"/>
              </a:rPr>
              <a:t>donde:</a:t>
            </a:r>
            <a:endParaRPr lang="es-ES" sz="2400" dirty="0"/>
          </a:p>
          <a:p>
            <a:pPr lvl="1">
              <a:buSzPts val="2700"/>
              <a:buFont typeface="Arial"/>
              <a:buChar char="•"/>
            </a:pPr>
            <a:r>
              <a:rPr lang="es-ES" sz="2200" dirty="0"/>
              <a:t>El sujeto (s) es el recurso, es decir aquello que se está </a:t>
            </a:r>
            <a:r>
              <a:rPr lang="es-ES" sz="2200" dirty="0" smtClean="0"/>
              <a:t>describiendo</a:t>
            </a:r>
            <a:r>
              <a:rPr lang="es-ES" sz="2200" dirty="0"/>
              <a:t> </a:t>
            </a:r>
            <a:r>
              <a:rPr lang="es-ES" sz="2200" dirty="0" smtClean="0"/>
              <a:t>(de quien se habla)</a:t>
            </a:r>
            <a:endParaRPr lang="es-ES" sz="2200" dirty="0"/>
          </a:p>
          <a:p>
            <a:pPr lvl="1">
              <a:buSzPts val="2700"/>
              <a:buFont typeface="Arial"/>
              <a:buChar char="•"/>
            </a:pPr>
            <a:r>
              <a:rPr lang="es-ES" sz="2200" dirty="0"/>
              <a:t>El predicado (p) es la propiedad o </a:t>
            </a:r>
            <a:r>
              <a:rPr lang="es-ES" sz="2200" dirty="0" smtClean="0"/>
              <a:t>relación </a:t>
            </a:r>
            <a:r>
              <a:rPr lang="es-ES" sz="2200" dirty="0"/>
              <a:t>que se desea establecer acerca del recurso</a:t>
            </a:r>
            <a:r>
              <a:rPr lang="es-ES" sz="2200" dirty="0" smtClean="0"/>
              <a:t>. (que se esta declarando)</a:t>
            </a:r>
            <a:endParaRPr lang="es-ES" sz="2200" dirty="0"/>
          </a:p>
          <a:p>
            <a:pPr lvl="1">
              <a:buSzPts val="2700"/>
              <a:buFont typeface="Arial"/>
              <a:buChar char="•"/>
            </a:pPr>
            <a:r>
              <a:rPr lang="es-ES" sz="2200" dirty="0"/>
              <a:t>Por último, el objeto (o) es el valor de la propiedad o el otro recurso con el que se establece la </a:t>
            </a:r>
            <a:r>
              <a:rPr lang="es-ES" sz="2200" dirty="0" smtClean="0"/>
              <a:t>relación</a:t>
            </a:r>
            <a:r>
              <a:rPr lang="es-ES" sz="2200" dirty="0"/>
              <a:t> </a:t>
            </a:r>
            <a:r>
              <a:rPr lang="es-ES" sz="2200" dirty="0" smtClean="0"/>
              <a:t>(el valor de lo declarado)</a:t>
            </a:r>
          </a:p>
          <a:p>
            <a:pPr>
              <a:buSzPts val="2700"/>
            </a:pPr>
            <a:r>
              <a:rPr lang="es-ES" sz="2400" dirty="0" smtClean="0"/>
              <a:t>Ejemplo: Juan tiene fecha de nacimiento </a:t>
            </a:r>
            <a:r>
              <a:rPr lang="es-ES" sz="2400" dirty="0" err="1" smtClean="0"/>
              <a:t>nacio</a:t>
            </a:r>
            <a:r>
              <a:rPr lang="es-ES" sz="2400" dirty="0" smtClean="0"/>
              <a:t> el 1-02-2015</a:t>
            </a:r>
          </a:p>
          <a:p>
            <a:pPr lvl="1">
              <a:buSzPts val="2700"/>
            </a:pPr>
            <a:r>
              <a:rPr lang="es-ES" sz="2200" dirty="0" smtClean="0"/>
              <a:t>Sujeto: “Juan”</a:t>
            </a:r>
          </a:p>
          <a:p>
            <a:pPr lvl="1">
              <a:buSzPts val="2700"/>
            </a:pPr>
            <a:r>
              <a:rPr lang="es-ES" sz="2200" dirty="0" smtClean="0"/>
              <a:t>Predicado: “fecha de nacimiento”</a:t>
            </a:r>
          </a:p>
          <a:p>
            <a:pPr lvl="1">
              <a:buSzPts val="2700"/>
            </a:pPr>
            <a:r>
              <a:rPr lang="es-ES" sz="2200" dirty="0" smtClean="0"/>
              <a:t>Objeto: “</a:t>
            </a:r>
            <a:r>
              <a:rPr lang="es-ES" sz="2000" dirty="0" smtClean="0"/>
              <a:t>1-02-2015</a:t>
            </a:r>
            <a:r>
              <a:rPr lang="es-ES" sz="2200" dirty="0" smtClean="0"/>
              <a:t>”</a:t>
            </a:r>
            <a:endParaRPr lang="es-ES" sz="2000" dirty="0"/>
          </a:p>
        </p:txBody>
      </p:sp>
    </p:spTree>
    <p:extLst>
      <p:ext uri="{BB962C8B-B14F-4D97-AF65-F5344CB8AC3E}">
        <p14:creationId xmlns:p14="http://schemas.microsoft.com/office/powerpoint/2010/main" val="4804573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Índice</a:t>
            </a:r>
            <a:endParaRPr lang="es-ES" dirty="0"/>
          </a:p>
        </p:txBody>
      </p:sp>
      <p:sp>
        <p:nvSpPr>
          <p:cNvPr id="3" name="Marcador de contenido 2"/>
          <p:cNvSpPr>
            <a:spLocks noGrp="1"/>
          </p:cNvSpPr>
          <p:nvPr>
            <p:ph idx="1"/>
          </p:nvPr>
        </p:nvSpPr>
        <p:spPr/>
        <p:txBody>
          <a:bodyPr>
            <a:normAutofit/>
          </a:bodyPr>
          <a:lstStyle/>
          <a:p>
            <a:r>
              <a:rPr lang="es-ES_tradnl" dirty="0"/>
              <a:t>Conceptos básicos teóricos</a:t>
            </a:r>
          </a:p>
          <a:p>
            <a:pPr lvl="1"/>
            <a:r>
              <a:rPr lang="es-ES_tradnl" dirty="0"/>
              <a:t>Web actual</a:t>
            </a:r>
          </a:p>
          <a:p>
            <a:pPr lvl="1"/>
            <a:r>
              <a:rPr lang="es-ES_tradnl" dirty="0"/>
              <a:t>Web de datos</a:t>
            </a:r>
          </a:p>
          <a:p>
            <a:r>
              <a:rPr lang="es-ES_tradnl" dirty="0"/>
              <a:t>Conceptos </a:t>
            </a:r>
            <a:r>
              <a:rPr lang="es-ES_tradnl" dirty="0" smtClean="0"/>
              <a:t>básicos </a:t>
            </a:r>
            <a:r>
              <a:rPr lang="es-ES_tradnl" dirty="0"/>
              <a:t>técnicos: </a:t>
            </a:r>
            <a:r>
              <a:rPr lang="es-ES_tradnl" dirty="0" smtClean="0"/>
              <a:t>un ejemplo</a:t>
            </a:r>
            <a:endParaRPr lang="es-ES_tradnl" dirty="0"/>
          </a:p>
          <a:p>
            <a:r>
              <a:rPr lang="es-ES_tradnl" dirty="0"/>
              <a:t>RDF </a:t>
            </a:r>
            <a:r>
              <a:rPr lang="es-ES_tradnl" dirty="0" smtClean="0"/>
              <a:t>Basic (si no os habéis dormido)</a:t>
            </a:r>
            <a:endParaRPr lang="es-ES_tradnl" dirty="0"/>
          </a:p>
          <a:p>
            <a:r>
              <a:rPr lang="es-ES_tradnl" dirty="0" smtClean="0"/>
              <a:t>RDF Vocabularios </a:t>
            </a:r>
            <a:endParaRPr lang="es-ES_tradnl" dirty="0"/>
          </a:p>
        </p:txBody>
      </p:sp>
      <p:pic>
        <p:nvPicPr>
          <p:cNvPr id="4" name="0 Imagen"/>
          <p:cNvPicPr/>
          <p:nvPr/>
        </p:nvPicPr>
        <p:blipFill>
          <a:blip r:embed="rId2"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Tree>
    <p:extLst>
      <p:ext uri="{BB962C8B-B14F-4D97-AF65-F5344CB8AC3E}">
        <p14:creationId xmlns:p14="http://schemas.microsoft.com/office/powerpoint/2010/main" val="11272421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RDF: </a:t>
            </a:r>
            <a:r>
              <a:rPr lang="es-ES" dirty="0" err="1" smtClean="0"/>
              <a:t>URI’s</a:t>
            </a:r>
            <a:r>
              <a:rPr lang="es-ES" dirty="0" smtClean="0"/>
              <a:t> como nombres</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751964" y="764088"/>
            <a:ext cx="7315200" cy="5548909"/>
          </a:xfrm>
        </p:spPr>
        <p:txBody>
          <a:bodyPr>
            <a:normAutofit/>
          </a:bodyPr>
          <a:lstStyle/>
          <a:p>
            <a:r>
              <a:rPr lang="es-ES_tradnl" dirty="0" smtClean="0"/>
              <a:t>Si </a:t>
            </a:r>
            <a:r>
              <a:rPr lang="es-ES_tradnl" dirty="0"/>
              <a:t>en lugar de asignar cualquier palabra o expresión a los identificadores asignamos URI </a:t>
            </a:r>
            <a:r>
              <a:rPr lang="es-ES_tradnl" dirty="0">
                <a:sym typeface="Wingdings" panose="05000000000000000000" pitchFamily="2" charset="2"/>
              </a:rPr>
              <a:t> los podremos identificar de manera inequívoca y saber cuando se trata del mismo </a:t>
            </a:r>
            <a:r>
              <a:rPr lang="es-ES_tradnl" dirty="0" smtClean="0">
                <a:sym typeface="Wingdings" panose="05000000000000000000" pitchFamily="2" charset="2"/>
              </a:rPr>
              <a:t>recurso</a:t>
            </a:r>
          </a:p>
          <a:p>
            <a:r>
              <a:rPr lang="es-ES_tradnl" dirty="0"/>
              <a:t>Resource pueden usar cualquier URI:</a:t>
            </a:r>
          </a:p>
          <a:p>
            <a:pPr lvl="1"/>
            <a:r>
              <a:rPr lang="es-ES_tradnl" dirty="0">
                <a:hlinkClick r:id="rId4"/>
              </a:rPr>
              <a:t>http://www.example.org/file.html#home</a:t>
            </a:r>
            <a:endParaRPr lang="es-ES_tradnl" dirty="0"/>
          </a:p>
          <a:p>
            <a:pPr lvl="1"/>
            <a:r>
              <a:rPr lang="es-ES_tradnl" dirty="0">
                <a:hlinkClick r:id="rId5"/>
              </a:rPr>
              <a:t>http://www.example.org/file2.xml#xpath(//q[@)</a:t>
            </a:r>
            <a:endParaRPr lang="es-ES_tradnl" dirty="0"/>
          </a:p>
          <a:p>
            <a:pPr lvl="1"/>
            <a:r>
              <a:rPr lang="es-ES_tradnl" dirty="0"/>
              <a:t>http://</a:t>
            </a:r>
            <a:r>
              <a:rPr lang="es-ES_tradnl" dirty="0" smtClean="0"/>
              <a:t>www.example.org/form?a=b&amp;c=d</a:t>
            </a:r>
            <a:endParaRPr lang="es-ES_tradnl" dirty="0">
              <a:sym typeface="Wingdings" panose="05000000000000000000" pitchFamily="2" charset="2"/>
            </a:endParaRPr>
          </a:p>
          <a:p>
            <a:r>
              <a:rPr lang="es-ES_tradnl" dirty="0">
                <a:sym typeface="Wingdings" panose="05000000000000000000" pitchFamily="2" charset="2"/>
              </a:rPr>
              <a:t>Luego en una tripleta (s, p, o):</a:t>
            </a:r>
          </a:p>
          <a:p>
            <a:pPr lvl="1"/>
            <a:r>
              <a:rPr lang="es-ES_tradnl" dirty="0"/>
              <a:t>“s” y “p” son </a:t>
            </a:r>
            <a:r>
              <a:rPr lang="es-ES_tradnl" dirty="0" err="1"/>
              <a:t>URI’s</a:t>
            </a:r>
            <a:r>
              <a:rPr lang="es-ES_tradnl" dirty="0"/>
              <a:t> (por ejemplo resources en la web)</a:t>
            </a:r>
          </a:p>
          <a:p>
            <a:pPr lvl="1"/>
            <a:r>
              <a:rPr lang="es-ES_tradnl" dirty="0"/>
              <a:t>“o” puede ser una URI (si se trata de otro objeto) o un </a:t>
            </a:r>
            <a:r>
              <a:rPr lang="es-ES_tradnl" dirty="0" smtClean="0"/>
              <a:t>literal</a:t>
            </a:r>
            <a:endParaRPr lang="es-ES_tradnl" dirty="0"/>
          </a:p>
        </p:txBody>
      </p:sp>
    </p:spTree>
    <p:extLst>
      <p:ext uri="{BB962C8B-B14F-4D97-AF65-F5344CB8AC3E}">
        <p14:creationId xmlns:p14="http://schemas.microsoft.com/office/powerpoint/2010/main" val="27833934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RDF: </a:t>
            </a:r>
            <a:r>
              <a:rPr lang="es-ES" dirty="0" smtClean="0"/>
              <a:t>Ejemplo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869" t="34408" r="39902" b="47059"/>
          <a:stretch/>
        </p:blipFill>
        <p:spPr bwMode="auto">
          <a:xfrm>
            <a:off x="3991571" y="311559"/>
            <a:ext cx="6653049" cy="156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4851821" y="2365275"/>
            <a:ext cx="990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juan</a:t>
            </a:r>
            <a:endParaRPr lang="en-US" sz="1200" dirty="0"/>
          </a:p>
        </p:txBody>
      </p:sp>
      <p:cxnSp>
        <p:nvCxnSpPr>
          <p:cNvPr id="8" name="Straight Connector 7"/>
          <p:cNvCxnSpPr>
            <a:stCxn id="7" idx="6"/>
            <a:endCxn id="18" idx="1"/>
          </p:cNvCxnSpPr>
          <p:nvPr/>
        </p:nvCxnSpPr>
        <p:spPr>
          <a:xfrm flipV="1">
            <a:off x="5842421" y="2738031"/>
            <a:ext cx="1530826" cy="82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46656" y="2358033"/>
            <a:ext cx="1371600" cy="369332"/>
          </a:xfrm>
          <a:prstGeom prst="rect">
            <a:avLst/>
          </a:prstGeom>
          <a:noFill/>
        </p:spPr>
        <p:txBody>
          <a:bodyPr wrap="square" rtlCol="0">
            <a:spAutoFit/>
          </a:bodyPr>
          <a:lstStyle/>
          <a:p>
            <a:r>
              <a:rPr lang="es-ES_tradnl" dirty="0" smtClean="0"/>
              <a:t>nace en</a:t>
            </a:r>
            <a:endParaRPr lang="en-US" dirty="0"/>
          </a:p>
        </p:txBody>
      </p:sp>
      <p:sp>
        <p:nvSpPr>
          <p:cNvPr id="10" name="Oval 9"/>
          <p:cNvSpPr/>
          <p:nvPr/>
        </p:nvSpPr>
        <p:spPr>
          <a:xfrm>
            <a:off x="4851821" y="3203475"/>
            <a:ext cx="990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juan</a:t>
            </a:r>
            <a:endParaRPr lang="en-US" sz="1200" dirty="0"/>
          </a:p>
        </p:txBody>
      </p:sp>
      <p:sp>
        <p:nvSpPr>
          <p:cNvPr id="11" name="Oval 10"/>
          <p:cNvSpPr/>
          <p:nvPr/>
        </p:nvSpPr>
        <p:spPr>
          <a:xfrm>
            <a:off x="7849779" y="3209772"/>
            <a:ext cx="1371600" cy="755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Pedro</a:t>
            </a:r>
            <a:endParaRPr lang="en-US" sz="1200" dirty="0"/>
          </a:p>
        </p:txBody>
      </p:sp>
      <p:cxnSp>
        <p:nvCxnSpPr>
          <p:cNvPr id="12" name="Straight Connector 11"/>
          <p:cNvCxnSpPr/>
          <p:nvPr/>
        </p:nvCxnSpPr>
        <p:spPr>
          <a:xfrm>
            <a:off x="5842421" y="3645616"/>
            <a:ext cx="2007358" cy="3149"/>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01647" y="3291343"/>
            <a:ext cx="1669574" cy="369332"/>
          </a:xfrm>
          <a:prstGeom prst="rect">
            <a:avLst/>
          </a:prstGeom>
          <a:noFill/>
        </p:spPr>
        <p:txBody>
          <a:bodyPr wrap="square" rtlCol="0">
            <a:spAutoFit/>
          </a:bodyPr>
          <a:lstStyle/>
          <a:p>
            <a:r>
              <a:rPr lang="es-ES_tradnl" dirty="0" smtClean="0"/>
              <a:t>tiene como hijo</a:t>
            </a:r>
            <a:endParaRPr lang="en-US" dirty="0"/>
          </a:p>
        </p:txBody>
      </p:sp>
      <p:sp>
        <p:nvSpPr>
          <p:cNvPr id="14" name="Oval 13"/>
          <p:cNvSpPr/>
          <p:nvPr/>
        </p:nvSpPr>
        <p:spPr>
          <a:xfrm>
            <a:off x="4901863" y="4117875"/>
            <a:ext cx="990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juan</a:t>
            </a:r>
            <a:endParaRPr lang="en-US" sz="1200" dirty="0"/>
          </a:p>
        </p:txBody>
      </p:sp>
      <p:sp>
        <p:nvSpPr>
          <p:cNvPr id="15" name="Oval 14"/>
          <p:cNvSpPr/>
          <p:nvPr/>
        </p:nvSpPr>
        <p:spPr>
          <a:xfrm>
            <a:off x="7137821" y="4124172"/>
            <a:ext cx="1371600" cy="755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err="1" smtClean="0"/>
              <a:t>Valparaiso</a:t>
            </a:r>
            <a:endParaRPr lang="en-US" sz="1200" dirty="0"/>
          </a:p>
        </p:txBody>
      </p:sp>
      <p:cxnSp>
        <p:nvCxnSpPr>
          <p:cNvPr id="16" name="Straight Connector 15"/>
          <p:cNvCxnSpPr>
            <a:stCxn id="14" idx="6"/>
            <a:endCxn id="15" idx="2"/>
          </p:cNvCxnSpPr>
          <p:nvPr/>
        </p:nvCxnSpPr>
        <p:spPr>
          <a:xfrm>
            <a:off x="5892463" y="4498875"/>
            <a:ext cx="1245358" cy="3149"/>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51689" y="4144602"/>
            <a:ext cx="1669574" cy="369332"/>
          </a:xfrm>
          <a:prstGeom prst="rect">
            <a:avLst/>
          </a:prstGeom>
          <a:noFill/>
        </p:spPr>
        <p:txBody>
          <a:bodyPr wrap="square" rtlCol="0">
            <a:spAutoFit/>
          </a:bodyPr>
          <a:lstStyle/>
          <a:p>
            <a:r>
              <a:rPr lang="es-ES_tradnl" dirty="0" smtClean="0"/>
              <a:t>vive en</a:t>
            </a:r>
            <a:endParaRPr lang="en-US" dirty="0"/>
          </a:p>
        </p:txBody>
      </p:sp>
      <p:sp>
        <p:nvSpPr>
          <p:cNvPr id="18" name="Rounded Rectangle 17"/>
          <p:cNvSpPr/>
          <p:nvPr/>
        </p:nvSpPr>
        <p:spPr>
          <a:xfrm>
            <a:off x="7373247" y="2446594"/>
            <a:ext cx="1517174" cy="582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1945-02-01</a:t>
            </a:r>
            <a:endParaRPr lang="en-US" dirty="0"/>
          </a:p>
        </p:txBody>
      </p:sp>
      <p:sp>
        <p:nvSpPr>
          <p:cNvPr id="19" name="Rounded Rectangle 18"/>
          <p:cNvSpPr/>
          <p:nvPr/>
        </p:nvSpPr>
        <p:spPr>
          <a:xfrm>
            <a:off x="9652421" y="5080326"/>
            <a:ext cx="1517174" cy="582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501</a:t>
            </a:r>
            <a:endParaRPr lang="en-US" dirty="0"/>
          </a:p>
        </p:txBody>
      </p:sp>
      <p:cxnSp>
        <p:nvCxnSpPr>
          <p:cNvPr id="20" name="Straight Connector 19"/>
          <p:cNvCxnSpPr>
            <a:stCxn id="22" idx="6"/>
            <a:endCxn id="19" idx="1"/>
          </p:cNvCxnSpPr>
          <p:nvPr/>
        </p:nvCxnSpPr>
        <p:spPr>
          <a:xfrm flipV="1">
            <a:off x="6223421" y="5371763"/>
            <a:ext cx="3429000" cy="38364"/>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52121" y="5032275"/>
            <a:ext cx="1797412" cy="369332"/>
          </a:xfrm>
          <a:prstGeom prst="rect">
            <a:avLst/>
          </a:prstGeom>
          <a:noFill/>
        </p:spPr>
        <p:txBody>
          <a:bodyPr wrap="square" rtlCol="0">
            <a:spAutoFit/>
          </a:bodyPr>
          <a:lstStyle/>
          <a:p>
            <a:r>
              <a:rPr lang="es-ES_tradnl" dirty="0" smtClean="0"/>
              <a:t>tiene </a:t>
            </a:r>
            <a:r>
              <a:rPr lang="es-ES_tradnl" dirty="0" err="1" smtClean="0"/>
              <a:t>cut</a:t>
            </a:r>
            <a:endParaRPr lang="en-US" dirty="0"/>
          </a:p>
        </p:txBody>
      </p:sp>
      <p:sp>
        <p:nvSpPr>
          <p:cNvPr id="22" name="Oval 21"/>
          <p:cNvSpPr/>
          <p:nvPr/>
        </p:nvSpPr>
        <p:spPr>
          <a:xfrm>
            <a:off x="4851821" y="5032275"/>
            <a:ext cx="1371600" cy="755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err="1" smtClean="0"/>
              <a:t>Valparaiso</a:t>
            </a:r>
            <a:endParaRPr lang="en-US" sz="1200" dirty="0"/>
          </a:p>
        </p:txBody>
      </p:sp>
    </p:spTree>
    <p:extLst>
      <p:ext uri="{BB962C8B-B14F-4D97-AF65-F5344CB8AC3E}">
        <p14:creationId xmlns:p14="http://schemas.microsoft.com/office/powerpoint/2010/main" val="12721421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RDF</a:t>
            </a:r>
            <a:r>
              <a:rPr lang="es-ES" dirty="0" smtClean="0"/>
              <a:t>: </a:t>
            </a:r>
            <a:r>
              <a:rPr lang="es-ES_tradnl" dirty="0" smtClean="0"/>
              <a:t>Ejemplo</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789542" y="939453"/>
            <a:ext cx="7315200" cy="1941534"/>
          </a:xfrm>
        </p:spPr>
        <p:txBody>
          <a:bodyPr>
            <a:normAutofit/>
          </a:bodyPr>
          <a:lstStyle/>
          <a:p>
            <a:r>
              <a:rPr lang="es-ES" dirty="0" smtClean="0"/>
              <a:t>Las damos </a:t>
            </a:r>
            <a:r>
              <a:rPr lang="es-ES" dirty="0" err="1" smtClean="0"/>
              <a:t>URIs</a:t>
            </a:r>
            <a:r>
              <a:rPr lang="es-ES" dirty="0" smtClean="0"/>
              <a:t> y se </a:t>
            </a:r>
            <a:r>
              <a:rPr lang="es-ES" dirty="0" smtClean="0"/>
              <a:t>agrupan</a:t>
            </a:r>
            <a:r>
              <a:rPr lang="es-ES" dirty="0" smtClean="0"/>
              <a:t> para formar un grafo (sin nombre).</a:t>
            </a:r>
            <a:endParaRPr lang="es-ES" dirty="0"/>
          </a:p>
          <a:p>
            <a:pPr>
              <a:buSzPts val="2700"/>
              <a:buFont typeface="Arial"/>
              <a:buChar char="•"/>
            </a:pPr>
            <a:endParaRPr lang="es-ES" sz="2400" dirty="0"/>
          </a:p>
        </p:txBody>
      </p:sp>
      <p:sp>
        <p:nvSpPr>
          <p:cNvPr id="5" name="Oval 4"/>
          <p:cNvSpPr/>
          <p:nvPr/>
        </p:nvSpPr>
        <p:spPr>
          <a:xfrm>
            <a:off x="3965813" y="2340302"/>
            <a:ext cx="22098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http:/example/juan</a:t>
            </a:r>
            <a:endParaRPr lang="en-US" sz="1200" dirty="0"/>
          </a:p>
        </p:txBody>
      </p:sp>
      <p:cxnSp>
        <p:nvCxnSpPr>
          <p:cNvPr id="6" name="Straight Connector 5"/>
          <p:cNvCxnSpPr>
            <a:stCxn id="5" idx="6"/>
            <a:endCxn id="14" idx="1"/>
          </p:cNvCxnSpPr>
          <p:nvPr/>
        </p:nvCxnSpPr>
        <p:spPr>
          <a:xfrm flipV="1">
            <a:off x="6175613" y="2713058"/>
            <a:ext cx="3283426" cy="824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83826" y="2236955"/>
            <a:ext cx="2667000" cy="369332"/>
          </a:xfrm>
          <a:prstGeom prst="rect">
            <a:avLst/>
          </a:prstGeom>
          <a:noFill/>
        </p:spPr>
        <p:txBody>
          <a:bodyPr wrap="square" rtlCol="0">
            <a:spAutoFit/>
          </a:bodyPr>
          <a:lstStyle/>
          <a:p>
            <a:r>
              <a:rPr lang="es-ES_tradnl" dirty="0" smtClean="0"/>
              <a:t>http</a:t>
            </a:r>
            <a:r>
              <a:rPr lang="es-ES_tradnl" dirty="0" smtClean="0"/>
              <a:t>:/example/nacimiento</a:t>
            </a:r>
            <a:endParaRPr lang="en-US" dirty="0"/>
          </a:p>
        </p:txBody>
      </p:sp>
      <p:sp>
        <p:nvSpPr>
          <p:cNvPr id="8" name="Oval 7"/>
          <p:cNvSpPr/>
          <p:nvPr/>
        </p:nvSpPr>
        <p:spPr>
          <a:xfrm>
            <a:off x="9087705" y="3184799"/>
            <a:ext cx="2259842" cy="755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http://example/Pedro</a:t>
            </a:r>
            <a:endParaRPr lang="en-US" sz="1200" dirty="0"/>
          </a:p>
        </p:txBody>
      </p:sp>
      <p:cxnSp>
        <p:nvCxnSpPr>
          <p:cNvPr id="9" name="Straight Connector 8"/>
          <p:cNvCxnSpPr>
            <a:stCxn id="5" idx="4"/>
            <a:endCxn id="8" idx="2"/>
          </p:cNvCxnSpPr>
          <p:nvPr/>
        </p:nvCxnSpPr>
        <p:spPr>
          <a:xfrm>
            <a:off x="5070713" y="3102302"/>
            <a:ext cx="4016992" cy="46034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55226" y="3102302"/>
            <a:ext cx="2964974" cy="369332"/>
          </a:xfrm>
          <a:prstGeom prst="rect">
            <a:avLst/>
          </a:prstGeom>
          <a:noFill/>
        </p:spPr>
        <p:txBody>
          <a:bodyPr wrap="square" rtlCol="0">
            <a:spAutoFit/>
          </a:bodyPr>
          <a:lstStyle/>
          <a:p>
            <a:r>
              <a:rPr lang="es-ES_tradnl" dirty="0"/>
              <a:t>http</a:t>
            </a:r>
            <a:r>
              <a:rPr lang="es-ES_tradnl" dirty="0" smtClean="0"/>
              <a:t>:/example/tieneHijo</a:t>
            </a:r>
            <a:endParaRPr lang="en-US" dirty="0"/>
          </a:p>
        </p:txBody>
      </p:sp>
      <p:sp>
        <p:nvSpPr>
          <p:cNvPr id="11" name="Oval 10"/>
          <p:cNvSpPr/>
          <p:nvPr/>
        </p:nvSpPr>
        <p:spPr>
          <a:xfrm>
            <a:off x="8704431" y="4092902"/>
            <a:ext cx="2805182" cy="755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http://wikisiit.cl/Valparaiso</a:t>
            </a:r>
            <a:endParaRPr lang="en-US" sz="1200" dirty="0"/>
          </a:p>
        </p:txBody>
      </p:sp>
      <p:cxnSp>
        <p:nvCxnSpPr>
          <p:cNvPr id="12" name="Straight Connector 11"/>
          <p:cNvCxnSpPr>
            <a:stCxn id="5" idx="4"/>
            <a:endCxn id="11" idx="2"/>
          </p:cNvCxnSpPr>
          <p:nvPr/>
        </p:nvCxnSpPr>
        <p:spPr>
          <a:xfrm>
            <a:off x="5070713" y="3102302"/>
            <a:ext cx="3633718" cy="1368452"/>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23213" y="3934963"/>
            <a:ext cx="2914932" cy="369332"/>
          </a:xfrm>
          <a:prstGeom prst="rect">
            <a:avLst/>
          </a:prstGeom>
          <a:noFill/>
        </p:spPr>
        <p:txBody>
          <a:bodyPr wrap="square" rtlCol="0">
            <a:spAutoFit/>
          </a:bodyPr>
          <a:lstStyle/>
          <a:p>
            <a:r>
              <a:rPr lang="es-ES_tradnl" dirty="0"/>
              <a:t>http:/</a:t>
            </a:r>
            <a:r>
              <a:rPr lang="es-ES_tradnl" dirty="0" smtClean="0"/>
              <a:t>example/viveEn</a:t>
            </a:r>
            <a:endParaRPr lang="en-US" dirty="0"/>
          </a:p>
        </p:txBody>
      </p:sp>
      <p:sp>
        <p:nvSpPr>
          <p:cNvPr id="14" name="Rounded Rectangle 13"/>
          <p:cNvSpPr/>
          <p:nvPr/>
        </p:nvSpPr>
        <p:spPr>
          <a:xfrm>
            <a:off x="9459039" y="2421621"/>
            <a:ext cx="1517174" cy="582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1945-02-01</a:t>
            </a:r>
            <a:endParaRPr lang="en-US" dirty="0"/>
          </a:p>
        </p:txBody>
      </p:sp>
      <p:sp>
        <p:nvSpPr>
          <p:cNvPr id="15" name="Rounded Rectangle 14"/>
          <p:cNvSpPr/>
          <p:nvPr/>
        </p:nvSpPr>
        <p:spPr>
          <a:xfrm>
            <a:off x="4042013" y="4557168"/>
            <a:ext cx="1517174" cy="582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501</a:t>
            </a:r>
            <a:endParaRPr lang="en-US" dirty="0"/>
          </a:p>
        </p:txBody>
      </p:sp>
      <p:cxnSp>
        <p:nvCxnSpPr>
          <p:cNvPr id="16" name="Straight Connector 15"/>
          <p:cNvCxnSpPr>
            <a:endCxn id="15" idx="3"/>
          </p:cNvCxnSpPr>
          <p:nvPr/>
        </p:nvCxnSpPr>
        <p:spPr>
          <a:xfrm flipH="1">
            <a:off x="5559187" y="4848604"/>
            <a:ext cx="3693996"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47013" y="4473902"/>
            <a:ext cx="2681218" cy="369332"/>
          </a:xfrm>
          <a:prstGeom prst="rect">
            <a:avLst/>
          </a:prstGeom>
          <a:noFill/>
        </p:spPr>
        <p:txBody>
          <a:bodyPr wrap="square" rtlCol="0">
            <a:spAutoFit/>
          </a:bodyPr>
          <a:lstStyle/>
          <a:p>
            <a:r>
              <a:rPr lang="es-ES_tradnl" dirty="0"/>
              <a:t>http://</a:t>
            </a:r>
            <a:r>
              <a:rPr lang="es-ES_tradnl" dirty="0" smtClean="0"/>
              <a:t>wikisiit.cl/tieneCut</a:t>
            </a:r>
            <a:endParaRPr lang="en-US" dirty="0"/>
          </a:p>
        </p:txBody>
      </p:sp>
    </p:spTree>
    <p:extLst>
      <p:ext uri="{BB962C8B-B14F-4D97-AF65-F5344CB8AC3E}">
        <p14:creationId xmlns:p14="http://schemas.microsoft.com/office/powerpoint/2010/main" val="31232812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RDF</a:t>
            </a:r>
            <a:r>
              <a:rPr lang="es-ES" dirty="0" smtClean="0"/>
              <a:t>: </a:t>
            </a:r>
            <a:r>
              <a:rPr lang="es-ES_tradnl" dirty="0" smtClean="0"/>
              <a:t>Ejemplo</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789542" y="939453"/>
            <a:ext cx="7315200" cy="1941534"/>
          </a:xfrm>
        </p:spPr>
        <p:txBody>
          <a:bodyPr>
            <a:normAutofit/>
          </a:bodyPr>
          <a:lstStyle/>
          <a:p>
            <a:r>
              <a:rPr lang="es-ES" dirty="0"/>
              <a:t>Las tripletas se agrupan </a:t>
            </a:r>
            <a:r>
              <a:rPr lang="es-ES" dirty="0" smtClean="0"/>
              <a:t>en grafos nombrado (también mediante URI).</a:t>
            </a:r>
            <a:endParaRPr lang="es-ES" dirty="0"/>
          </a:p>
          <a:p>
            <a:pPr>
              <a:buSzPts val="2700"/>
              <a:buFont typeface="Arial"/>
              <a:buChar char="•"/>
            </a:pPr>
            <a:endParaRPr lang="es-ES" sz="2400" dirty="0"/>
          </a:p>
        </p:txBody>
      </p:sp>
      <p:sp>
        <p:nvSpPr>
          <p:cNvPr id="18" name="Oval 17"/>
          <p:cNvSpPr/>
          <p:nvPr/>
        </p:nvSpPr>
        <p:spPr>
          <a:xfrm>
            <a:off x="4081648" y="2346399"/>
            <a:ext cx="22098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http:/example/juan</a:t>
            </a:r>
            <a:endParaRPr lang="en-US" sz="1200" dirty="0"/>
          </a:p>
        </p:txBody>
      </p:sp>
      <p:cxnSp>
        <p:nvCxnSpPr>
          <p:cNvPr id="19" name="Straight Connector 18"/>
          <p:cNvCxnSpPr>
            <a:stCxn id="18" idx="6"/>
            <a:endCxn id="27" idx="1"/>
          </p:cNvCxnSpPr>
          <p:nvPr/>
        </p:nvCxnSpPr>
        <p:spPr>
          <a:xfrm flipV="1">
            <a:off x="6291448" y="2719155"/>
            <a:ext cx="3283426" cy="824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99661" y="2243052"/>
            <a:ext cx="2667000" cy="369332"/>
          </a:xfrm>
          <a:prstGeom prst="rect">
            <a:avLst/>
          </a:prstGeom>
          <a:noFill/>
        </p:spPr>
        <p:txBody>
          <a:bodyPr wrap="square" rtlCol="0">
            <a:spAutoFit/>
          </a:bodyPr>
          <a:lstStyle/>
          <a:p>
            <a:r>
              <a:rPr lang="es-ES_tradnl" dirty="0" smtClean="0"/>
              <a:t>http:/example/nacimiento</a:t>
            </a:r>
            <a:endParaRPr lang="en-US" dirty="0"/>
          </a:p>
        </p:txBody>
      </p:sp>
      <p:sp>
        <p:nvSpPr>
          <p:cNvPr id="21" name="Oval 20"/>
          <p:cNvSpPr/>
          <p:nvPr/>
        </p:nvSpPr>
        <p:spPr>
          <a:xfrm>
            <a:off x="9203540" y="3190896"/>
            <a:ext cx="2259842" cy="755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http://example/Pedro</a:t>
            </a:r>
            <a:endParaRPr lang="en-US" sz="1200" dirty="0"/>
          </a:p>
        </p:txBody>
      </p:sp>
      <p:cxnSp>
        <p:nvCxnSpPr>
          <p:cNvPr id="22" name="Straight Connector 21"/>
          <p:cNvCxnSpPr>
            <a:stCxn id="18" idx="4"/>
            <a:endCxn id="21" idx="2"/>
          </p:cNvCxnSpPr>
          <p:nvPr/>
        </p:nvCxnSpPr>
        <p:spPr>
          <a:xfrm>
            <a:off x="5186548" y="3108399"/>
            <a:ext cx="4016992" cy="46034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371061" y="3108399"/>
            <a:ext cx="2964974" cy="369332"/>
          </a:xfrm>
          <a:prstGeom prst="rect">
            <a:avLst/>
          </a:prstGeom>
          <a:noFill/>
        </p:spPr>
        <p:txBody>
          <a:bodyPr wrap="square" rtlCol="0">
            <a:spAutoFit/>
          </a:bodyPr>
          <a:lstStyle/>
          <a:p>
            <a:r>
              <a:rPr lang="es-ES_tradnl" dirty="0"/>
              <a:t>http:/</a:t>
            </a:r>
            <a:r>
              <a:rPr lang="es-ES_tradnl" dirty="0" smtClean="0"/>
              <a:t>example/tieneHijo</a:t>
            </a:r>
            <a:endParaRPr lang="en-US" dirty="0"/>
          </a:p>
        </p:txBody>
      </p:sp>
      <p:sp>
        <p:nvSpPr>
          <p:cNvPr id="24" name="Oval 23"/>
          <p:cNvSpPr/>
          <p:nvPr/>
        </p:nvSpPr>
        <p:spPr>
          <a:xfrm>
            <a:off x="8820266" y="4677043"/>
            <a:ext cx="2805182" cy="755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http://wikisiit.cl/Valparaiso</a:t>
            </a:r>
            <a:endParaRPr lang="en-US" sz="1200" dirty="0"/>
          </a:p>
        </p:txBody>
      </p:sp>
      <p:cxnSp>
        <p:nvCxnSpPr>
          <p:cNvPr id="25" name="Straight Connector 24"/>
          <p:cNvCxnSpPr>
            <a:stCxn id="32" idx="6"/>
            <a:endCxn id="24" idx="2"/>
          </p:cNvCxnSpPr>
          <p:nvPr/>
        </p:nvCxnSpPr>
        <p:spPr>
          <a:xfrm>
            <a:off x="5983803" y="4608668"/>
            <a:ext cx="2836463" cy="446227"/>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39048" y="4492377"/>
            <a:ext cx="2914932" cy="369332"/>
          </a:xfrm>
          <a:prstGeom prst="rect">
            <a:avLst/>
          </a:prstGeom>
          <a:noFill/>
        </p:spPr>
        <p:txBody>
          <a:bodyPr wrap="square" rtlCol="0">
            <a:spAutoFit/>
          </a:bodyPr>
          <a:lstStyle/>
          <a:p>
            <a:r>
              <a:rPr lang="es-ES_tradnl" dirty="0"/>
              <a:t>http:/</a:t>
            </a:r>
            <a:r>
              <a:rPr lang="es-ES_tradnl" dirty="0" smtClean="0"/>
              <a:t>example/viveEn</a:t>
            </a:r>
            <a:endParaRPr lang="en-US" dirty="0"/>
          </a:p>
        </p:txBody>
      </p:sp>
      <p:sp>
        <p:nvSpPr>
          <p:cNvPr id="27" name="Rounded Rectangle 26"/>
          <p:cNvSpPr/>
          <p:nvPr/>
        </p:nvSpPr>
        <p:spPr>
          <a:xfrm>
            <a:off x="9574874" y="2427718"/>
            <a:ext cx="1517174" cy="582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1945-02-01</a:t>
            </a:r>
            <a:endParaRPr lang="en-US" dirty="0"/>
          </a:p>
        </p:txBody>
      </p:sp>
      <p:sp>
        <p:nvSpPr>
          <p:cNvPr id="28" name="Rounded Rectangle 27"/>
          <p:cNvSpPr/>
          <p:nvPr/>
        </p:nvSpPr>
        <p:spPr>
          <a:xfrm>
            <a:off x="4120316" y="5447531"/>
            <a:ext cx="1517174" cy="582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501</a:t>
            </a:r>
            <a:endParaRPr lang="en-US" dirty="0"/>
          </a:p>
        </p:txBody>
      </p:sp>
      <p:cxnSp>
        <p:nvCxnSpPr>
          <p:cNvPr id="29" name="Straight Connector 28"/>
          <p:cNvCxnSpPr>
            <a:endCxn id="28" idx="3"/>
          </p:cNvCxnSpPr>
          <p:nvPr/>
        </p:nvCxnSpPr>
        <p:spPr>
          <a:xfrm flipH="1">
            <a:off x="5637490" y="5054895"/>
            <a:ext cx="3261821" cy="68407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255905" y="5262865"/>
            <a:ext cx="2681218" cy="369332"/>
          </a:xfrm>
          <a:prstGeom prst="rect">
            <a:avLst/>
          </a:prstGeom>
          <a:noFill/>
        </p:spPr>
        <p:txBody>
          <a:bodyPr wrap="square" rtlCol="0">
            <a:spAutoFit/>
          </a:bodyPr>
          <a:lstStyle/>
          <a:p>
            <a:r>
              <a:rPr lang="es-ES_tradnl" dirty="0"/>
              <a:t>http://</a:t>
            </a:r>
            <a:r>
              <a:rPr lang="es-ES_tradnl" dirty="0" smtClean="0"/>
              <a:t>wikisiit.cl/tieneCut</a:t>
            </a:r>
            <a:endParaRPr lang="en-US" dirty="0"/>
          </a:p>
        </p:txBody>
      </p:sp>
      <p:sp>
        <p:nvSpPr>
          <p:cNvPr id="31" name="Rounded Rectangle 30"/>
          <p:cNvSpPr/>
          <p:nvPr/>
        </p:nvSpPr>
        <p:spPr>
          <a:xfrm>
            <a:off x="3607496" y="2021938"/>
            <a:ext cx="8094152" cy="20392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774003" y="4227668"/>
            <a:ext cx="22098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t>http:/example/juan</a:t>
            </a:r>
            <a:endParaRPr lang="en-US" sz="1200" dirty="0"/>
          </a:p>
        </p:txBody>
      </p:sp>
      <p:sp>
        <p:nvSpPr>
          <p:cNvPr id="33" name="Rounded Rectangle 32"/>
          <p:cNvSpPr/>
          <p:nvPr/>
        </p:nvSpPr>
        <p:spPr>
          <a:xfrm>
            <a:off x="3607496" y="4173983"/>
            <a:ext cx="8099840" cy="1924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796382" y="5632197"/>
            <a:ext cx="2667000" cy="369332"/>
          </a:xfrm>
          <a:prstGeom prst="rect">
            <a:avLst/>
          </a:prstGeom>
          <a:noFill/>
        </p:spPr>
        <p:txBody>
          <a:bodyPr wrap="square" rtlCol="0">
            <a:spAutoFit/>
          </a:bodyPr>
          <a:lstStyle/>
          <a:p>
            <a:r>
              <a:rPr lang="es-ES_tradnl" dirty="0">
                <a:solidFill>
                  <a:srgbClr val="0070C0"/>
                </a:solidFill>
              </a:rPr>
              <a:t>http:/</a:t>
            </a:r>
            <a:r>
              <a:rPr lang="es-ES_tradnl" dirty="0" smtClean="0">
                <a:solidFill>
                  <a:srgbClr val="0070C0"/>
                </a:solidFill>
              </a:rPr>
              <a:t>example/location</a:t>
            </a:r>
            <a:endParaRPr lang="en-US" dirty="0">
              <a:solidFill>
                <a:srgbClr val="0070C0"/>
              </a:solidFill>
            </a:endParaRPr>
          </a:p>
        </p:txBody>
      </p:sp>
    </p:spTree>
    <p:extLst>
      <p:ext uri="{BB962C8B-B14F-4D97-AF65-F5344CB8AC3E}">
        <p14:creationId xmlns:p14="http://schemas.microsoft.com/office/powerpoint/2010/main" val="25369000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RDF</a:t>
            </a:r>
            <a:r>
              <a:rPr lang="es-ES" dirty="0" smtClean="0"/>
              <a:t>: </a:t>
            </a:r>
            <a:r>
              <a:rPr lang="es-ES_tradnl" dirty="0" smtClean="0"/>
              <a:t>Formatos de </a:t>
            </a:r>
            <a:r>
              <a:rPr lang="es-ES_tradnl" dirty="0" smtClean="0"/>
              <a:t>Serialización/Sintaxis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774003" y="300625"/>
            <a:ext cx="7315200" cy="4584525"/>
          </a:xfrm>
        </p:spPr>
        <p:txBody>
          <a:bodyPr>
            <a:normAutofit/>
          </a:bodyPr>
          <a:lstStyle/>
          <a:p>
            <a:r>
              <a:rPr lang="es-ES" dirty="0" smtClean="0"/>
              <a:t>Los grafos son representados en documentos procesables por las maquinas mediante una serie de sintaxis: RDF/XML</a:t>
            </a:r>
            <a:r>
              <a:rPr lang="es-ES" dirty="0"/>
              <a:t>, </a:t>
            </a:r>
            <a:r>
              <a:rPr lang="es-ES" dirty="0" err="1" smtClean="0"/>
              <a:t>RDFa</a:t>
            </a:r>
            <a:r>
              <a:rPr lang="es-ES" dirty="0"/>
              <a:t>, </a:t>
            </a:r>
            <a:r>
              <a:rPr lang="es-ES" dirty="0" smtClean="0"/>
              <a:t>N3 (</a:t>
            </a:r>
            <a:r>
              <a:rPr lang="es-ES" dirty="0" err="1" smtClean="0"/>
              <a:t>Turtle</a:t>
            </a:r>
            <a:r>
              <a:rPr lang="es-ES" dirty="0" smtClean="0"/>
              <a:t>), </a:t>
            </a:r>
            <a:r>
              <a:rPr lang="es-ES" dirty="0" smtClean="0"/>
              <a:t>N Triples</a:t>
            </a:r>
            <a:r>
              <a:rPr lang="es-ES" dirty="0" smtClean="0"/>
              <a:t>…</a:t>
            </a:r>
          </a:p>
          <a:p>
            <a:pPr lvl="1"/>
            <a:r>
              <a:rPr lang="es-ES" sz="2000" dirty="0"/>
              <a:t>Sintaxis </a:t>
            </a:r>
            <a:r>
              <a:rPr lang="es-ES" sz="2000" dirty="0" smtClean="0"/>
              <a:t>RDF/XML: elementos </a:t>
            </a:r>
            <a:r>
              <a:rPr lang="es-ES" sz="2000" dirty="0"/>
              <a:t>XML </a:t>
            </a:r>
            <a:endParaRPr lang="es-ES" sz="2000" dirty="0" smtClean="0"/>
          </a:p>
          <a:p>
            <a:pPr lvl="2"/>
            <a:r>
              <a:rPr lang="es-ES_tradnl" sz="2000" dirty="0"/>
              <a:t>Elemento </a:t>
            </a:r>
            <a:r>
              <a:rPr lang="es-ES_tradnl" sz="2000" dirty="0" err="1"/>
              <a:t>rdf:RDF</a:t>
            </a:r>
            <a:r>
              <a:rPr lang="es-ES_tradnl" sz="2000" dirty="0"/>
              <a:t> para encapsular todo el documento</a:t>
            </a:r>
            <a:endParaRPr lang="en-US" sz="2000" dirty="0"/>
          </a:p>
          <a:p>
            <a:pPr lvl="2"/>
            <a:r>
              <a:rPr lang="en-US" sz="2000" dirty="0" err="1"/>
              <a:t>Elemento</a:t>
            </a:r>
            <a:r>
              <a:rPr lang="en-US" sz="2000" dirty="0"/>
              <a:t> </a:t>
            </a:r>
            <a:r>
              <a:rPr lang="en-US" sz="2000" dirty="0" err="1"/>
              <a:t>rdf:Description</a:t>
            </a:r>
            <a:r>
              <a:rPr lang="en-US" sz="2000" dirty="0"/>
              <a:t> </a:t>
            </a:r>
            <a:r>
              <a:rPr lang="en-US" sz="2000" dirty="0">
                <a:sym typeface="Wingdings" panose="05000000000000000000" pitchFamily="2" charset="2"/>
              </a:rPr>
              <a:t>para </a:t>
            </a:r>
            <a:r>
              <a:rPr lang="en-US" sz="2000" dirty="0" err="1">
                <a:sym typeface="Wingdings" panose="05000000000000000000" pitchFamily="2" charset="2"/>
              </a:rPr>
              <a:t>encapsular</a:t>
            </a:r>
            <a:r>
              <a:rPr lang="en-US" sz="2000" dirty="0">
                <a:sym typeface="Wingdings" panose="05000000000000000000" pitchFamily="2" charset="2"/>
              </a:rPr>
              <a:t> las </a:t>
            </a:r>
            <a:r>
              <a:rPr lang="en-US" sz="2000" dirty="0" err="1">
                <a:sym typeface="Wingdings" panose="05000000000000000000" pitchFamily="2" charset="2"/>
              </a:rPr>
              <a:t>descripciones</a:t>
            </a:r>
            <a:r>
              <a:rPr lang="en-US" sz="2000" dirty="0">
                <a:sym typeface="Wingdings" panose="05000000000000000000" pitchFamily="2" charset="2"/>
              </a:rPr>
              <a:t> de </a:t>
            </a:r>
            <a:r>
              <a:rPr lang="en-US" sz="2000" dirty="0" err="1">
                <a:sym typeface="Wingdings" panose="05000000000000000000" pitchFamily="2" charset="2"/>
              </a:rPr>
              <a:t>los</a:t>
            </a:r>
            <a:r>
              <a:rPr lang="en-US" sz="2000" dirty="0">
                <a:sym typeface="Wingdings" panose="05000000000000000000" pitchFamily="2" charset="2"/>
              </a:rPr>
              <a:t> </a:t>
            </a:r>
            <a:r>
              <a:rPr lang="en-US" sz="2000" dirty="0" err="1">
                <a:sym typeface="Wingdings" panose="05000000000000000000" pitchFamily="2" charset="2"/>
              </a:rPr>
              <a:t>recursos</a:t>
            </a:r>
            <a:r>
              <a:rPr lang="en-US" sz="2000" dirty="0">
                <a:sym typeface="Wingdings" panose="05000000000000000000" pitchFamily="2" charset="2"/>
              </a:rPr>
              <a:t> que se </a:t>
            </a:r>
            <a:r>
              <a:rPr lang="en-US" sz="2000" dirty="0" err="1">
                <a:sym typeface="Wingdings" panose="05000000000000000000" pitchFamily="2" charset="2"/>
              </a:rPr>
              <a:t>quieren</a:t>
            </a:r>
            <a:r>
              <a:rPr lang="en-US" sz="2000" dirty="0">
                <a:sym typeface="Wingdings" panose="05000000000000000000" pitchFamily="2" charset="2"/>
              </a:rPr>
              <a:t> </a:t>
            </a:r>
            <a:r>
              <a:rPr lang="en-US" sz="2000" dirty="0" err="1">
                <a:sym typeface="Wingdings" panose="05000000000000000000" pitchFamily="2" charset="2"/>
              </a:rPr>
              <a:t>describir</a:t>
            </a:r>
            <a:endParaRPr lang="en-US" sz="2000" dirty="0">
              <a:sym typeface="Wingdings" panose="05000000000000000000" pitchFamily="2" charset="2"/>
            </a:endParaRPr>
          </a:p>
          <a:p>
            <a:pPr lvl="2"/>
            <a:r>
              <a:rPr lang="es-ES_tradnl" sz="2000" dirty="0">
                <a:sym typeface="Wingdings" panose="05000000000000000000" pitchFamily="2" charset="2"/>
              </a:rPr>
              <a:t>Nuevo elementos dentro de </a:t>
            </a:r>
            <a:r>
              <a:rPr lang="es-ES_tradnl" sz="2000" dirty="0" err="1">
                <a:sym typeface="Wingdings" panose="05000000000000000000" pitchFamily="2" charset="2"/>
              </a:rPr>
              <a:t>rdf:Description</a:t>
            </a:r>
            <a:r>
              <a:rPr lang="es-ES_tradnl" sz="2000" dirty="0">
                <a:sym typeface="Wingdings" panose="05000000000000000000" pitchFamily="2" charset="2"/>
              </a:rPr>
              <a:t> para las propiedades</a:t>
            </a:r>
            <a:endParaRPr lang="es-ES" sz="2000" dirty="0"/>
          </a:p>
          <a:p>
            <a:pPr marL="502920" lvl="1" indent="0">
              <a:buNone/>
            </a:pPr>
            <a:endParaRPr lang="es-ES" sz="2200" dirty="0" smtClean="0"/>
          </a:p>
          <a:p>
            <a:pPr lvl="1"/>
            <a:endParaRPr lang="es-ES" sz="2200"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599" t="12157" r="58122" b="47603"/>
          <a:stretch/>
        </p:blipFill>
        <p:spPr bwMode="auto">
          <a:xfrm>
            <a:off x="4221272" y="3648233"/>
            <a:ext cx="5912284" cy="2943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09088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RDF</a:t>
            </a:r>
            <a:r>
              <a:rPr lang="es-ES" dirty="0" smtClean="0"/>
              <a:t>: </a:t>
            </a:r>
            <a:r>
              <a:rPr lang="es-ES_tradnl" dirty="0" smtClean="0"/>
              <a:t>Formatos de </a:t>
            </a:r>
            <a:r>
              <a:rPr lang="es-ES_tradnl" dirty="0" smtClean="0"/>
              <a:t>Serialización/Sintaxis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774003" y="688931"/>
            <a:ext cx="7315200" cy="5260931"/>
          </a:xfrm>
        </p:spPr>
        <p:txBody>
          <a:bodyPr>
            <a:normAutofit/>
          </a:bodyPr>
          <a:lstStyle/>
          <a:p>
            <a:pPr lvl="1"/>
            <a:r>
              <a:rPr lang="es-ES" sz="2000" dirty="0" smtClean="0"/>
              <a:t>Sintaxis </a:t>
            </a:r>
            <a:r>
              <a:rPr lang="es-ES" sz="2000" dirty="0" err="1"/>
              <a:t>Turtle</a:t>
            </a:r>
            <a:r>
              <a:rPr lang="es-ES" sz="2000" dirty="0"/>
              <a:t> </a:t>
            </a:r>
          </a:p>
          <a:p>
            <a:pPr lvl="2"/>
            <a:r>
              <a:rPr lang="es-ES" sz="2000" dirty="0"/>
              <a:t>es una forma abreviada de serialización no-XML de modelos en RDF</a:t>
            </a:r>
          </a:p>
          <a:p>
            <a:pPr lvl="2"/>
            <a:r>
              <a:rPr lang="es-ES" sz="2000" dirty="0"/>
              <a:t>mas compacto y legible, pesando para humanos.</a:t>
            </a:r>
          </a:p>
          <a:p>
            <a:pPr lvl="1"/>
            <a:endParaRPr lang="es-ES" sz="2200"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081" t="11815" r="59951" b="66781"/>
          <a:stretch/>
        </p:blipFill>
        <p:spPr bwMode="auto">
          <a:xfrm>
            <a:off x="4359058" y="4108537"/>
            <a:ext cx="5987441" cy="1565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7012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RDF</a:t>
            </a:r>
            <a:r>
              <a:rPr lang="es-ES" dirty="0" smtClean="0"/>
              <a:t>: </a:t>
            </a:r>
            <a:r>
              <a:rPr lang="es-ES_tradnl" dirty="0" smtClean="0"/>
              <a:t>Nodos Internos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666971" y="476881"/>
            <a:ext cx="7315200" cy="1941534"/>
          </a:xfrm>
        </p:spPr>
        <p:txBody>
          <a:bodyPr>
            <a:normAutofit/>
          </a:bodyPr>
          <a:lstStyle/>
          <a:p>
            <a:r>
              <a:rPr lang="es-ES" dirty="0"/>
              <a:t>Considerar la siguiente sentencia:</a:t>
            </a:r>
          </a:p>
          <a:p>
            <a:pPr lvl="1"/>
            <a:r>
              <a:rPr lang="es-ES" dirty="0"/>
              <a:t>el “publicador” </a:t>
            </a:r>
            <a:r>
              <a:rPr lang="es-ES" dirty="0" smtClean="0"/>
              <a:t>es una cosa (a </a:t>
            </a:r>
            <a:r>
              <a:rPr lang="es-ES" dirty="0"/>
              <a:t>“</a:t>
            </a:r>
            <a:r>
              <a:rPr lang="es-ES" dirty="0" err="1"/>
              <a:t>thing</a:t>
            </a:r>
            <a:r>
              <a:rPr lang="es-ES" dirty="0" smtClean="0"/>
              <a:t>”) </a:t>
            </a:r>
            <a:r>
              <a:rPr lang="es-ES" dirty="0"/>
              <a:t>que tiene nombre y una dirección</a:t>
            </a:r>
          </a:p>
          <a:p>
            <a:r>
              <a:rPr lang="es-ES" dirty="0"/>
              <a:t>Hasta ahora los nodos eran identificados con </a:t>
            </a:r>
            <a:r>
              <a:rPr lang="es-ES" dirty="0" err="1"/>
              <a:t>URI’s</a:t>
            </a:r>
            <a:r>
              <a:rPr lang="es-ES" dirty="0"/>
              <a:t> pero.. cual es el nombre de a “</a:t>
            </a:r>
            <a:r>
              <a:rPr lang="es-ES" dirty="0" err="1"/>
              <a:t>thing</a:t>
            </a:r>
            <a:r>
              <a:rPr lang="es-ES" dirty="0"/>
              <a:t>” que se define mediante sus propiedades y que no nos interesa en exceso su nombre?</a:t>
            </a:r>
            <a:endParaRPr lang="es-ES" dirty="0" smtClean="0"/>
          </a:p>
        </p:txBody>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495" t="63281" r="14458" b="9375"/>
          <a:stretch/>
        </p:blipFill>
        <p:spPr bwMode="auto">
          <a:xfrm>
            <a:off x="3594920" y="2553221"/>
            <a:ext cx="774736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681924" y="4047798"/>
            <a:ext cx="7732410" cy="646331"/>
          </a:xfrm>
          <a:prstGeom prst="rect">
            <a:avLst/>
          </a:prstGeom>
        </p:spPr>
        <p:txBody>
          <a:bodyPr wrap="square">
            <a:spAutoFit/>
          </a:bodyPr>
          <a:lstStyle/>
          <a:p>
            <a:pPr marL="182880" indent="-182880">
              <a:lnSpc>
                <a:spcPct val="90000"/>
              </a:lnSpc>
              <a:spcBef>
                <a:spcPts val="1200"/>
              </a:spcBef>
              <a:buClr>
                <a:schemeClr val="accent1"/>
              </a:buClr>
              <a:buFont typeface="Wingdings 2" pitchFamily="18" charset="2"/>
              <a:buChar char=""/>
            </a:pPr>
            <a:r>
              <a:rPr lang="es-ES_tradnl" sz="2000" dirty="0">
                <a:solidFill>
                  <a:schemeClr val="tx1">
                    <a:lumMod val="65000"/>
                    <a:lumOff val="35000"/>
                  </a:schemeClr>
                </a:solidFill>
              </a:rPr>
              <a:t>Podríamos crear una URI: cuidado que la </a:t>
            </a:r>
            <a:r>
              <a:rPr lang="es-ES_tradnl" sz="2000" dirty="0" smtClean="0">
                <a:solidFill>
                  <a:schemeClr val="tx1">
                    <a:lumMod val="65000"/>
                    <a:lumOff val="35000"/>
                  </a:schemeClr>
                </a:solidFill>
              </a:rPr>
              <a:t>URI </a:t>
            </a:r>
            <a:r>
              <a:rPr lang="es-ES_tradnl" sz="2000" dirty="0">
                <a:solidFill>
                  <a:schemeClr val="tx1">
                    <a:lumMod val="65000"/>
                    <a:lumOff val="35000"/>
                  </a:schemeClr>
                </a:solidFill>
              </a:rPr>
              <a:t>debe ser </a:t>
            </a:r>
            <a:r>
              <a:rPr lang="es-ES_tradnl" sz="2000" dirty="0" smtClean="0">
                <a:solidFill>
                  <a:schemeClr val="tx1">
                    <a:lumMod val="65000"/>
                    <a:lumOff val="35000"/>
                  </a:schemeClr>
                </a:solidFill>
              </a:rPr>
              <a:t>única </a:t>
            </a:r>
            <a:r>
              <a:rPr lang="es-ES_tradnl" sz="2000" dirty="0">
                <a:solidFill>
                  <a:schemeClr val="tx1">
                    <a:lumMod val="65000"/>
                    <a:lumOff val="35000"/>
                  </a:schemeClr>
                </a:solidFill>
              </a:rPr>
              <a:t>y será visible desde fuera</a:t>
            </a:r>
          </a:p>
        </p:txBody>
      </p:sp>
      <p:pic>
        <p:nvPicPr>
          <p:cNvPr id="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3726" t="47656" r="13580" b="23135"/>
          <a:stretch/>
        </p:blipFill>
        <p:spPr bwMode="auto">
          <a:xfrm>
            <a:off x="3665560" y="4631499"/>
            <a:ext cx="7891463" cy="178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7979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RDF</a:t>
            </a:r>
            <a:r>
              <a:rPr lang="es-ES" dirty="0" smtClean="0"/>
              <a:t>: </a:t>
            </a:r>
            <a:r>
              <a:rPr lang="es-ES_tradnl" dirty="0" smtClean="0"/>
              <a:t>Nodos Internos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692023" y="815084"/>
            <a:ext cx="7315200" cy="1941534"/>
          </a:xfrm>
        </p:spPr>
        <p:txBody>
          <a:bodyPr>
            <a:normAutofit/>
          </a:bodyPr>
          <a:lstStyle/>
          <a:p>
            <a:r>
              <a:rPr lang="es-ES" dirty="0"/>
              <a:t>O creamos un “</a:t>
            </a:r>
            <a:r>
              <a:rPr lang="es-ES" dirty="0" err="1"/>
              <a:t>black</a:t>
            </a:r>
            <a:r>
              <a:rPr lang="es-ES" dirty="0"/>
              <a:t> </a:t>
            </a:r>
            <a:r>
              <a:rPr lang="es-ES" dirty="0" err="1" smtClean="0"/>
              <a:t>node</a:t>
            </a:r>
            <a:r>
              <a:rPr lang="es-ES" dirty="0" smtClean="0"/>
              <a:t>” </a:t>
            </a:r>
            <a:r>
              <a:rPr lang="es-ES" dirty="0" smtClean="0">
                <a:sym typeface="Wingdings" panose="05000000000000000000" pitchFamily="2" charset="2"/>
              </a:rPr>
              <a:t></a:t>
            </a:r>
            <a:r>
              <a:rPr lang="es-ES" dirty="0" smtClean="0"/>
              <a:t> nodos </a:t>
            </a:r>
            <a:r>
              <a:rPr lang="es-ES" dirty="0"/>
              <a:t>internos no visibles desde fuera</a:t>
            </a:r>
          </a:p>
          <a:p>
            <a:r>
              <a:rPr lang="es-ES" dirty="0"/>
              <a:t>El sistema puede crearlos internamente, no nos preocupamos por el nombre</a:t>
            </a:r>
          </a:p>
        </p:txBody>
      </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3726" t="16601" r="13799" b="41699"/>
          <a:stretch/>
        </p:blipFill>
        <p:spPr bwMode="auto">
          <a:xfrm>
            <a:off x="3509075" y="2993721"/>
            <a:ext cx="8052112" cy="2604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01390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RDF</a:t>
            </a:r>
            <a:r>
              <a:rPr lang="es-ES" dirty="0" smtClean="0"/>
              <a:t>: </a:t>
            </a:r>
            <a:r>
              <a:rPr lang="es-ES_tradnl" dirty="0" err="1" smtClean="0"/>
              <a:t>Namespace</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692023" y="815083"/>
            <a:ext cx="7315200" cy="4370691"/>
          </a:xfrm>
        </p:spPr>
        <p:txBody>
          <a:bodyPr>
            <a:normAutofit/>
          </a:bodyPr>
          <a:lstStyle/>
          <a:p>
            <a:r>
              <a:rPr lang="es-ES" dirty="0" smtClean="0"/>
              <a:t>Para mayor comodidad los documentos RDF definen los </a:t>
            </a:r>
            <a:r>
              <a:rPr lang="es-ES_tradnl" dirty="0" err="1"/>
              <a:t>n</a:t>
            </a:r>
            <a:r>
              <a:rPr lang="es-ES_tradnl" dirty="0" err="1" smtClean="0"/>
              <a:t>amespaces</a:t>
            </a:r>
            <a:r>
              <a:rPr lang="es-ES_tradnl" dirty="0" smtClean="0"/>
              <a:t> </a:t>
            </a:r>
            <a:r>
              <a:rPr lang="es-ES_tradnl" dirty="0"/>
              <a:t>para simplificar </a:t>
            </a:r>
            <a:r>
              <a:rPr lang="es-ES_tradnl" dirty="0" err="1" smtClean="0"/>
              <a:t>URI’s</a:t>
            </a:r>
            <a:r>
              <a:rPr lang="es-ES_tradnl" dirty="0" smtClean="0"/>
              <a:t>.</a:t>
            </a:r>
          </a:p>
          <a:p>
            <a:r>
              <a:rPr lang="es-ES_tradnl" dirty="0" smtClean="0"/>
              <a:t>Por ejemplo en la sintaxis RDF/XML se hace uso de unos atributos XML para definir </a:t>
            </a:r>
            <a:r>
              <a:rPr lang="es-ES_tradnl" dirty="0" err="1" smtClean="0"/>
              <a:t>namespaces</a:t>
            </a:r>
            <a:r>
              <a:rPr lang="es-ES_tradnl" dirty="0" smtClean="0"/>
              <a:t>:</a:t>
            </a:r>
          </a:p>
          <a:p>
            <a:pPr lvl="1"/>
            <a:r>
              <a:rPr lang="es-ES_tradnl" dirty="0" smtClean="0"/>
              <a:t>"</a:t>
            </a:r>
            <a:r>
              <a:rPr lang="es-ES_tradnl" dirty="0" err="1" smtClean="0"/>
              <a:t>xmlns:prefix</a:t>
            </a:r>
            <a:r>
              <a:rPr lang="es-ES_tradnl" dirty="0" smtClean="0"/>
              <a:t>“</a:t>
            </a:r>
          </a:p>
          <a:p>
            <a:pPr marL="960120" lvl="2" indent="0">
              <a:buNone/>
            </a:pPr>
            <a:r>
              <a:rPr lang="es-ES_tradnl" dirty="0" err="1" smtClean="0"/>
              <a:t>xmlns:rdf</a:t>
            </a:r>
            <a:r>
              <a:rPr lang="es-ES_tradnl" dirty="0" smtClean="0"/>
              <a:t>=</a:t>
            </a:r>
            <a:r>
              <a:rPr lang="es-ES_tradnl" dirty="0" smtClean="0">
                <a:hlinkClick r:id="rId4"/>
              </a:rPr>
              <a:t>http</a:t>
            </a:r>
            <a:r>
              <a:rPr lang="es-ES_tradnl" dirty="0">
                <a:hlinkClick r:id="rId4"/>
              </a:rPr>
              <a:t>://www.w3.org/1999/02/22-rdf-syntax-ns</a:t>
            </a:r>
            <a:r>
              <a:rPr lang="es-ES_tradnl" dirty="0" smtClean="0">
                <a:hlinkClick r:id="rId4"/>
              </a:rPr>
              <a:t>#</a:t>
            </a:r>
            <a:endParaRPr lang="es-ES_tradnl" dirty="0" smtClean="0"/>
          </a:p>
          <a:p>
            <a:pPr marL="960120" lvl="2" indent="0">
              <a:buNone/>
            </a:pPr>
            <a:r>
              <a:rPr lang="es-ES_tradnl" dirty="0" smtClean="0"/>
              <a:t>y luego en el documento podremos usar </a:t>
            </a:r>
            <a:r>
              <a:rPr lang="es-ES_tradnl" dirty="0" err="1" smtClean="0"/>
              <a:t>rdf:property</a:t>
            </a:r>
            <a:r>
              <a:rPr lang="es-ES_tradnl" dirty="0" smtClean="0"/>
              <a:t> en lugar de</a:t>
            </a:r>
          </a:p>
          <a:p>
            <a:pPr marL="960120" lvl="2" indent="0">
              <a:buNone/>
            </a:pPr>
            <a:r>
              <a:rPr lang="es-ES_tradnl" dirty="0">
                <a:hlinkClick r:id="rId4"/>
              </a:rPr>
              <a:t>http://</a:t>
            </a:r>
            <a:r>
              <a:rPr lang="es-ES_tradnl" dirty="0" smtClean="0">
                <a:hlinkClick r:id="rId4"/>
              </a:rPr>
              <a:t>www.w3.org/1999/02/22-rdf-syntax-ns#</a:t>
            </a:r>
            <a:r>
              <a:rPr lang="es-ES_tradnl" dirty="0" smtClean="0"/>
              <a:t>property</a:t>
            </a:r>
          </a:p>
          <a:p>
            <a:pPr lvl="1"/>
            <a:r>
              <a:rPr lang="es-ES_tradnl" dirty="0"/>
              <a:t>"</a:t>
            </a:r>
            <a:r>
              <a:rPr lang="es-ES_tradnl" dirty="0" err="1" smtClean="0"/>
              <a:t>xml:base</a:t>
            </a:r>
            <a:r>
              <a:rPr lang="es-ES_tradnl" dirty="0" smtClean="0"/>
              <a:t>“</a:t>
            </a:r>
          </a:p>
          <a:p>
            <a:pPr lvl="1"/>
            <a:r>
              <a:rPr lang="es-ES_tradnl" dirty="0"/>
              <a:t> "</a:t>
            </a:r>
            <a:r>
              <a:rPr lang="es-ES_tradnl" dirty="0" err="1"/>
              <a:t>xmlsn</a:t>
            </a:r>
            <a:r>
              <a:rPr lang="es-ES_tradnl" dirty="0"/>
              <a:t>:"</a:t>
            </a:r>
            <a:endParaRPr lang="es-ES_tradnl" dirty="0" smtClean="0"/>
          </a:p>
          <a:p>
            <a:endParaRPr lang="es-ES" dirty="0"/>
          </a:p>
        </p:txBody>
      </p:sp>
    </p:spTree>
    <p:extLst>
      <p:ext uri="{BB962C8B-B14F-4D97-AF65-F5344CB8AC3E}">
        <p14:creationId xmlns:p14="http://schemas.microsoft.com/office/powerpoint/2010/main" val="2014124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Ejercicio 1_1: </a:t>
            </a:r>
            <a:r>
              <a:rPr lang="es-ES_tradnl" dirty="0" smtClean="0"/>
              <a:t>Identificando elementos en RDF</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904965" y="1252602"/>
            <a:ext cx="7315200" cy="4384109"/>
          </a:xfrm>
        </p:spPr>
        <p:txBody>
          <a:bodyPr>
            <a:normAutofit/>
          </a:bodyPr>
          <a:lstStyle/>
          <a:p>
            <a:r>
              <a:rPr lang="es-ES_tradnl" dirty="0" smtClean="0"/>
              <a:t>Dado el RDF documento del ejercicio 1, identificar los siguientes elementos:</a:t>
            </a:r>
          </a:p>
          <a:p>
            <a:pPr lvl="1"/>
            <a:r>
              <a:rPr lang="es-ES_tradnl" dirty="0" smtClean="0"/>
              <a:t>Numero de resources referenciados</a:t>
            </a:r>
          </a:p>
          <a:p>
            <a:pPr lvl="1"/>
            <a:r>
              <a:rPr lang="es-ES_tradnl" dirty="0" smtClean="0"/>
              <a:t>Nombre del sujeto de la descripción</a:t>
            </a:r>
          </a:p>
          <a:p>
            <a:pPr lvl="1"/>
            <a:r>
              <a:rPr lang="es-ES_tradnl" dirty="0" smtClean="0"/>
              <a:t>URI del sujeto de la descripción</a:t>
            </a:r>
          </a:p>
          <a:p>
            <a:pPr lvl="1"/>
            <a:r>
              <a:rPr lang="es-ES_tradnl" dirty="0" smtClean="0"/>
              <a:t>Nombre de predicados o propiedades para describir el sujeto</a:t>
            </a:r>
          </a:p>
          <a:p>
            <a:pPr lvl="1"/>
            <a:r>
              <a:rPr lang="es-ES_tradnl" dirty="0" smtClean="0"/>
              <a:t>Objetos de tipo Literales referenciados por los predicados</a:t>
            </a:r>
          </a:p>
          <a:p>
            <a:pPr lvl="1"/>
            <a:r>
              <a:rPr lang="es-ES_tradnl" dirty="0" smtClean="0"/>
              <a:t>Objetos de tipo resource referenciados por los predicados</a:t>
            </a:r>
          </a:p>
          <a:p>
            <a:pPr lvl="1"/>
            <a:r>
              <a:rPr lang="es-ES_tradnl" dirty="0" smtClean="0"/>
              <a:t>Vocabularios reutilizados: URI y </a:t>
            </a:r>
            <a:r>
              <a:rPr lang="es-ES_tradnl" dirty="0" err="1" smtClean="0"/>
              <a:t>namespace</a:t>
            </a:r>
            <a:endParaRPr lang="es-ES_tradnl" dirty="0" smtClean="0"/>
          </a:p>
          <a:p>
            <a:pPr lvl="1"/>
            <a:r>
              <a:rPr lang="es-ES_tradnl" dirty="0" err="1" smtClean="0"/>
              <a:t>Tag</a:t>
            </a:r>
            <a:r>
              <a:rPr lang="es-ES_tradnl" dirty="0" smtClean="0"/>
              <a:t> utilizado para describir el documento</a:t>
            </a:r>
          </a:p>
          <a:p>
            <a:pPr lvl="1"/>
            <a:r>
              <a:rPr lang="es-ES_tradnl" dirty="0" err="1" smtClean="0"/>
              <a:t>Tag</a:t>
            </a:r>
            <a:r>
              <a:rPr lang="es-ES_tradnl" dirty="0" smtClean="0"/>
              <a:t> RDF </a:t>
            </a:r>
            <a:r>
              <a:rPr lang="es-ES_tradnl" dirty="0" err="1" smtClean="0"/>
              <a:t>utlizado</a:t>
            </a:r>
            <a:r>
              <a:rPr lang="es-ES_tradnl" dirty="0" smtClean="0"/>
              <a:t> para describir el recurso</a:t>
            </a:r>
          </a:p>
        </p:txBody>
      </p:sp>
    </p:spTree>
    <p:extLst>
      <p:ext uri="{BB962C8B-B14F-4D97-AF65-F5344CB8AC3E}">
        <p14:creationId xmlns:p14="http://schemas.microsoft.com/office/powerpoint/2010/main" val="1986325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Conceptos teóricos</a:t>
            </a:r>
            <a:endParaRPr lang="es-ES" dirty="0"/>
          </a:p>
        </p:txBody>
      </p:sp>
      <p:pic>
        <p:nvPicPr>
          <p:cNvPr id="4" name="0 Imagen"/>
          <p:cNvPicPr/>
          <p:nvPr/>
        </p:nvPicPr>
        <p:blipFill>
          <a:blip r:embed="rId2">
            <a:extLst>
              <a:ext uri="{28A0092B-C50C-407E-A947-70E740481C1C}">
                <a14:useLocalDpi xmlns:a14="http://schemas.microsoft.com/office/drawing/2010/main" val="0"/>
              </a:ext>
            </a:extLst>
          </a:blip>
          <a:stretch>
            <a:fillRect/>
          </a:stretch>
        </p:blipFill>
        <p:spPr>
          <a:xfrm>
            <a:off x="265045" y="2165265"/>
            <a:ext cx="3048000" cy="2767330"/>
          </a:xfrm>
          <a:prstGeom prst="rect">
            <a:avLst/>
          </a:prstGeom>
        </p:spPr>
      </p:pic>
    </p:spTree>
    <p:extLst>
      <p:ext uri="{BB962C8B-B14F-4D97-AF65-F5344CB8AC3E}">
        <p14:creationId xmlns:p14="http://schemas.microsoft.com/office/powerpoint/2010/main" val="10978849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Vocabularios</a:t>
            </a:r>
            <a:endParaRPr lang="es-ES" dirty="0"/>
          </a:p>
        </p:txBody>
      </p:sp>
      <p:pic>
        <p:nvPicPr>
          <p:cNvPr id="4" name="0 Imagen"/>
          <p:cNvPicPr/>
          <p:nvPr/>
        </p:nvPicPr>
        <p:blipFill>
          <a:blip r:embed="rId2">
            <a:extLst>
              <a:ext uri="{28A0092B-C50C-407E-A947-70E740481C1C}">
                <a14:useLocalDpi xmlns:a14="http://schemas.microsoft.com/office/drawing/2010/main" val="0"/>
              </a:ext>
            </a:extLst>
          </a:blip>
          <a:stretch>
            <a:fillRect/>
          </a:stretch>
        </p:blipFill>
        <p:spPr>
          <a:xfrm>
            <a:off x="265045" y="2165265"/>
            <a:ext cx="3048000" cy="2767330"/>
          </a:xfrm>
          <a:prstGeom prst="rect">
            <a:avLst/>
          </a:prstGeom>
        </p:spPr>
      </p:pic>
    </p:spTree>
    <p:extLst>
      <p:ext uri="{BB962C8B-B14F-4D97-AF65-F5344CB8AC3E}">
        <p14:creationId xmlns:p14="http://schemas.microsoft.com/office/powerpoint/2010/main" val="13396539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Vocabularios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14194" y="2323340"/>
            <a:ext cx="7315200" cy="6053230"/>
          </a:xfrm>
        </p:spPr>
        <p:txBody>
          <a:bodyPr>
            <a:normAutofit/>
          </a:bodyPr>
          <a:lstStyle/>
          <a:p>
            <a:r>
              <a:rPr lang="es-ES" dirty="0" smtClean="0"/>
              <a:t>Un </a:t>
            </a:r>
            <a:r>
              <a:rPr lang="es-ES" dirty="0"/>
              <a:t>Vocabulario es un conjunto de términos con un significado conocido que se utilizan para describir recursos.</a:t>
            </a:r>
          </a:p>
          <a:p>
            <a:r>
              <a:rPr lang="es-ES" dirty="0"/>
              <a:t>Tiene un </a:t>
            </a:r>
            <a:r>
              <a:rPr lang="es-ES" dirty="0" err="1"/>
              <a:t>namespace</a:t>
            </a:r>
            <a:r>
              <a:rPr lang="es-ES" dirty="0"/>
              <a:t> asociado, público y conocido</a:t>
            </a:r>
            <a:r>
              <a:rPr lang="es-ES" dirty="0" smtClean="0"/>
              <a:t>.</a:t>
            </a:r>
          </a:p>
          <a:p>
            <a:endParaRPr lang="es-ES" dirty="0"/>
          </a:p>
          <a:p>
            <a:pPr marL="502920" lvl="1" indent="0">
              <a:buNone/>
            </a:pPr>
            <a:endParaRPr lang="es-ES" dirty="0"/>
          </a:p>
        </p:txBody>
      </p:sp>
      <p:pic>
        <p:nvPicPr>
          <p:cNvPr id="6" name="Picture 5"/>
          <p:cNvPicPr>
            <a:picLocks noChangeAspect="1"/>
          </p:cNvPicPr>
          <p:nvPr/>
        </p:nvPicPr>
        <p:blipFill rotWithShape="1">
          <a:blip r:embed="rId4">
            <a:lum/>
            <a:alphaModFix/>
          </a:blip>
          <a:srcRect b="34853"/>
          <a:stretch/>
        </p:blipFill>
        <p:spPr>
          <a:xfrm>
            <a:off x="4014952" y="701457"/>
            <a:ext cx="7542071" cy="3281819"/>
          </a:xfrm>
          <a:prstGeom prst="rect">
            <a:avLst/>
          </a:prstGeom>
          <a:noFill/>
          <a:ln>
            <a:noFill/>
          </a:ln>
        </p:spPr>
      </p:pic>
    </p:spTree>
    <p:extLst>
      <p:ext uri="{BB962C8B-B14F-4D97-AF65-F5344CB8AC3E}">
        <p14:creationId xmlns:p14="http://schemas.microsoft.com/office/powerpoint/2010/main" val="29071092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Vocabularios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770332" y="221973"/>
            <a:ext cx="7315200" cy="6053230"/>
          </a:xfrm>
        </p:spPr>
        <p:txBody>
          <a:bodyPr>
            <a:normAutofit/>
          </a:bodyPr>
          <a:lstStyle/>
          <a:p>
            <a:r>
              <a:rPr lang="es-ES" dirty="0"/>
              <a:t>Existen una serie de “</a:t>
            </a:r>
            <a:r>
              <a:rPr lang="es-ES" dirty="0" err="1"/>
              <a:t>core</a:t>
            </a:r>
            <a:r>
              <a:rPr lang="es-ES" dirty="0"/>
              <a:t> vocabularios” basados en RDF que proporcionan vocabulario consensuado y ampliamente usado: </a:t>
            </a:r>
          </a:p>
          <a:p>
            <a:pPr lvl="1"/>
            <a:r>
              <a:rPr lang="es-ES" dirty="0" err="1"/>
              <a:t>Dublin</a:t>
            </a:r>
            <a:r>
              <a:rPr lang="es-ES" dirty="0"/>
              <a:t> Core: </a:t>
            </a:r>
            <a:r>
              <a:rPr lang="es-ES" dirty="0" err="1" smtClean="0"/>
              <a:t>informacion</a:t>
            </a:r>
            <a:r>
              <a:rPr lang="es-ES" dirty="0" smtClean="0"/>
              <a:t> </a:t>
            </a:r>
            <a:r>
              <a:rPr lang="es-ES" dirty="0" err="1" smtClean="0"/>
              <a:t>basica</a:t>
            </a:r>
            <a:r>
              <a:rPr lang="es-ES" dirty="0" smtClean="0"/>
              <a:t> sobre recursos: “</a:t>
            </a:r>
            <a:r>
              <a:rPr lang="es-ES" dirty="0" err="1" smtClean="0"/>
              <a:t>title</a:t>
            </a:r>
            <a:r>
              <a:rPr lang="es-ES" dirty="0" smtClean="0"/>
              <a:t>”</a:t>
            </a:r>
          </a:p>
          <a:p>
            <a:pPr lvl="1"/>
            <a:endParaRPr lang="es-ES" dirty="0"/>
          </a:p>
          <a:p>
            <a:pPr lvl="1"/>
            <a:endParaRPr lang="es-ES" dirty="0" smtClean="0"/>
          </a:p>
          <a:p>
            <a:pPr lvl="1"/>
            <a:endParaRPr lang="es-ES" dirty="0"/>
          </a:p>
          <a:p>
            <a:pPr marL="502920" lvl="1" indent="0">
              <a:buNone/>
            </a:pPr>
            <a:endParaRPr lang="es-ES" dirty="0"/>
          </a:p>
          <a:p>
            <a:pPr lvl="1"/>
            <a:r>
              <a:rPr lang="es-ES" dirty="0" err="1" smtClean="0"/>
              <a:t>Foaf</a:t>
            </a:r>
            <a:r>
              <a:rPr lang="es-ES" dirty="0"/>
              <a:t>: sobre personas y </a:t>
            </a:r>
            <a:r>
              <a:rPr lang="es-ES" dirty="0" smtClean="0"/>
              <a:t>organizaciones</a:t>
            </a:r>
          </a:p>
          <a:p>
            <a:pPr lvl="1"/>
            <a:endParaRPr lang="es-ES" dirty="0" smtClean="0"/>
          </a:p>
          <a:p>
            <a:pPr lvl="1"/>
            <a:endParaRPr lang="es-ES" dirty="0"/>
          </a:p>
          <a:p>
            <a:pPr lvl="1"/>
            <a:endParaRPr lang="es-ES" dirty="0"/>
          </a:p>
          <a:p>
            <a:pPr lvl="1"/>
            <a:endParaRPr lang="es-ES" dirty="0" smtClean="0"/>
          </a:p>
          <a:p>
            <a:pPr lvl="1"/>
            <a:endParaRPr lang="es-ES" dirty="0"/>
          </a:p>
          <a:p>
            <a:pPr lvl="1"/>
            <a:endParaRPr lang="es-ES" dirty="0" smtClean="0"/>
          </a:p>
          <a:p>
            <a:pPr lvl="1"/>
            <a:endParaRPr lang="es-ES" dirty="0"/>
          </a:p>
          <a:p>
            <a:pPr lvl="1"/>
            <a:r>
              <a:rPr lang="es-ES" dirty="0" err="1" smtClean="0"/>
              <a:t>Sioc</a:t>
            </a:r>
            <a:r>
              <a:rPr lang="es-ES" dirty="0" smtClean="0"/>
              <a:t>: descripción comunidades online (blog, </a:t>
            </a:r>
            <a:r>
              <a:rPr lang="es-ES" dirty="0" err="1" smtClean="0"/>
              <a:t>microblog</a:t>
            </a:r>
            <a:r>
              <a:rPr lang="es-ES" dirty="0" smtClean="0"/>
              <a:t>…)</a:t>
            </a:r>
          </a:p>
          <a:p>
            <a:pPr marL="502920" lvl="1" indent="0">
              <a:buNone/>
            </a:pPr>
            <a:endParaRPr lang="es-ES" dirty="0" smtClean="0"/>
          </a:p>
          <a:p>
            <a:pPr lvl="1"/>
            <a:endParaRPr lang="es-ES" dirty="0"/>
          </a:p>
          <a:p>
            <a:endParaRPr lang="es-ES"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6302" b="42123"/>
          <a:stretch/>
        </p:blipFill>
        <p:spPr bwMode="auto">
          <a:xfrm>
            <a:off x="3617606" y="1118479"/>
            <a:ext cx="8062261" cy="1116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1716" t="30230" r="16177" b="39341"/>
          <a:stretch/>
        </p:blipFill>
        <p:spPr bwMode="auto">
          <a:xfrm>
            <a:off x="3740454" y="2842700"/>
            <a:ext cx="7816569" cy="1854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4592" t="31550" r="1928" b="41738"/>
          <a:stretch/>
        </p:blipFill>
        <p:spPr bwMode="auto">
          <a:xfrm>
            <a:off x="3575526" y="5289812"/>
            <a:ext cx="8104341" cy="1302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38759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Ejercicio 1_2: </a:t>
            </a:r>
            <a:r>
              <a:rPr lang="es-ES_tradnl" dirty="0" smtClean="0"/>
              <a:t>Creando un simple documento RDF</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904965" y="1252602"/>
            <a:ext cx="7315200" cy="4384109"/>
          </a:xfrm>
        </p:spPr>
        <p:txBody>
          <a:bodyPr>
            <a:normAutofit/>
          </a:bodyPr>
          <a:lstStyle/>
          <a:p>
            <a:r>
              <a:rPr lang="es-ES" dirty="0"/>
              <a:t>D</a:t>
            </a:r>
            <a:r>
              <a:rPr lang="es-ES" dirty="0" smtClean="0"/>
              <a:t>ado los datos que tenemos en Ejercicio2_data.xml</a:t>
            </a:r>
          </a:p>
          <a:p>
            <a:r>
              <a:rPr lang="es-ES_tradnl" dirty="0" smtClean="0"/>
              <a:t>Crear un documento RDF donde aparezcan los siguientes recursos descritos</a:t>
            </a:r>
            <a:r>
              <a:rPr lang="es-ES_tradnl" dirty="0"/>
              <a:t>: “fb101”, “tweet111”, “user201”, “</a:t>
            </a:r>
            <a:r>
              <a:rPr lang="es-ES_tradnl" dirty="0" smtClean="0"/>
              <a:t>user211</a:t>
            </a:r>
            <a:r>
              <a:rPr lang="es-ES_tradnl" dirty="0"/>
              <a:t>”, “p301”, “</a:t>
            </a:r>
            <a:r>
              <a:rPr lang="es-ES_tradnl" dirty="0" smtClean="0"/>
              <a:t>p301-fb101”</a:t>
            </a:r>
            <a:endParaRPr lang="es-ES" dirty="0"/>
          </a:p>
          <a:p>
            <a:r>
              <a:rPr lang="es-ES" dirty="0" smtClean="0"/>
              <a:t>Pistas:</a:t>
            </a:r>
          </a:p>
          <a:p>
            <a:pPr lvl="1"/>
            <a:r>
              <a:rPr lang="es-ES" dirty="0"/>
              <a:t>Vamos a dar </a:t>
            </a:r>
            <a:r>
              <a:rPr lang="es-ES" dirty="0" smtClean="0"/>
              <a:t>identificadores únicos a los recursos y que además sean localizables en internet. Ejemplo: (http</a:t>
            </a:r>
            <a:r>
              <a:rPr lang="es-ES" dirty="0"/>
              <a:t>://</a:t>
            </a:r>
            <a:r>
              <a:rPr lang="es-ES" dirty="0" smtClean="0"/>
              <a:t>www.example.com/</a:t>
            </a:r>
            <a:r>
              <a:rPr lang="es-ES" dirty="0" err="1" smtClean="0"/>
              <a:t>myprimerrdf#nambreconcreto</a:t>
            </a:r>
            <a:r>
              <a:rPr lang="es-ES" dirty="0" smtClean="0"/>
              <a:t>“)</a:t>
            </a:r>
            <a:r>
              <a:rPr lang="en-US" dirty="0" smtClean="0"/>
              <a:t> </a:t>
            </a:r>
          </a:p>
          <a:p>
            <a:pPr lvl="1"/>
            <a:r>
              <a:rPr lang="es-ES" dirty="0" smtClean="0"/>
              <a:t>Vamos </a:t>
            </a:r>
            <a:r>
              <a:rPr lang="es-ES" dirty="0" smtClean="0"/>
              <a:t>a describir algo sobre el, vamos a describir las características mediante “</a:t>
            </a:r>
            <a:r>
              <a:rPr lang="es-ES" dirty="0" err="1" smtClean="0"/>
              <a:t>properties</a:t>
            </a:r>
            <a:r>
              <a:rPr lang="es-ES" dirty="0" smtClean="0"/>
              <a:t>” in RDF terminología. Se recomienda usar propiedades definidas en el </a:t>
            </a:r>
            <a:r>
              <a:rPr lang="es-ES" dirty="0"/>
              <a:t>vocabulario SIOC (</a:t>
            </a:r>
            <a:r>
              <a:rPr lang="es-ES" dirty="0" err="1" smtClean="0"/>
              <a:t>sioc:content</a:t>
            </a:r>
            <a:r>
              <a:rPr lang="es-ES" dirty="0" smtClean="0"/>
              <a:t>, </a:t>
            </a:r>
            <a:r>
              <a:rPr lang="es-ES" dirty="0" err="1" smtClean="0"/>
              <a:t>sioc:has_creator</a:t>
            </a:r>
            <a:r>
              <a:rPr lang="es-ES" dirty="0"/>
              <a:t>, </a:t>
            </a:r>
            <a:r>
              <a:rPr lang="es-ES" dirty="0" err="1"/>
              <a:t>sioc:account_of</a:t>
            </a:r>
            <a:r>
              <a:rPr lang="es-ES" dirty="0"/>
              <a:t> </a:t>
            </a:r>
            <a:r>
              <a:rPr lang="es-ES" dirty="0" smtClean="0"/>
              <a:t>) y de </a:t>
            </a:r>
            <a:r>
              <a:rPr lang="es-ES" dirty="0" err="1" smtClean="0"/>
              <a:t>Dublin</a:t>
            </a:r>
            <a:r>
              <a:rPr lang="es-ES" dirty="0"/>
              <a:t> Core (</a:t>
            </a:r>
            <a:r>
              <a:rPr lang="es-ES" dirty="0" err="1" smtClean="0"/>
              <a:t>dcterms:created</a:t>
            </a:r>
            <a:r>
              <a:rPr lang="es-ES" dirty="0" smtClean="0"/>
              <a:t>) para las propiedades que se pueda, si no se pueden inventar.</a:t>
            </a:r>
          </a:p>
        </p:txBody>
      </p:sp>
    </p:spTree>
    <p:extLst>
      <p:ext uri="{BB962C8B-B14F-4D97-AF65-F5344CB8AC3E}">
        <p14:creationId xmlns:p14="http://schemas.microsoft.com/office/powerpoint/2010/main" val="22349960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Ejercicio 1_3: </a:t>
            </a:r>
            <a:r>
              <a:rPr lang="es-ES_tradnl" dirty="0" smtClean="0"/>
              <a:t>Opcional</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904965" y="1252602"/>
            <a:ext cx="7315200" cy="4384109"/>
          </a:xfrm>
        </p:spPr>
        <p:txBody>
          <a:bodyPr>
            <a:normAutofit/>
          </a:bodyPr>
          <a:lstStyle/>
          <a:p>
            <a:r>
              <a:rPr lang="es-ES" dirty="0"/>
              <a:t>Hacer una búsqueda de alguna de las principales web de datos publicadas (</a:t>
            </a:r>
            <a:r>
              <a:rPr lang="es-ES" dirty="0" err="1"/>
              <a:t>ej</a:t>
            </a:r>
            <a:r>
              <a:rPr lang="es-ES" dirty="0"/>
              <a:t>: http://datos.bne.es/) y hacer un análisis sobre:</a:t>
            </a:r>
          </a:p>
          <a:p>
            <a:pPr lvl="1"/>
            <a:r>
              <a:rPr lang="es-ES" sz="2000" dirty="0" smtClean="0"/>
              <a:t>Naturaleza </a:t>
            </a:r>
            <a:r>
              <a:rPr lang="es-ES" sz="2000" dirty="0"/>
              <a:t>de los </a:t>
            </a:r>
            <a:r>
              <a:rPr lang="es-ES" sz="2000" dirty="0" smtClean="0"/>
              <a:t>datos</a:t>
            </a:r>
          </a:p>
          <a:p>
            <a:pPr lvl="1"/>
            <a:r>
              <a:rPr lang="es-ES" sz="2000" dirty="0" smtClean="0"/>
              <a:t>Tecnologías </a:t>
            </a:r>
            <a:r>
              <a:rPr lang="es-ES" sz="2000" dirty="0"/>
              <a:t>semánticas </a:t>
            </a:r>
            <a:r>
              <a:rPr lang="es-ES" sz="2000" dirty="0" smtClean="0"/>
              <a:t>usadas</a:t>
            </a:r>
          </a:p>
          <a:p>
            <a:pPr lvl="1"/>
            <a:r>
              <a:rPr lang="es-ES" sz="2000" dirty="0" err="1" smtClean="0"/>
              <a:t>Dataset</a:t>
            </a:r>
            <a:r>
              <a:rPr lang="es-ES" sz="2000" dirty="0" smtClean="0"/>
              <a:t> </a:t>
            </a:r>
            <a:r>
              <a:rPr lang="es-ES" sz="2000" dirty="0"/>
              <a:t>con los que se </a:t>
            </a:r>
            <a:r>
              <a:rPr lang="es-ES" sz="2000" dirty="0" smtClean="0"/>
              <a:t>enriquece</a:t>
            </a:r>
          </a:p>
          <a:p>
            <a:pPr lvl="1"/>
            <a:r>
              <a:rPr lang="es-ES" sz="2000" dirty="0" smtClean="0"/>
              <a:t>pros </a:t>
            </a:r>
            <a:r>
              <a:rPr lang="es-ES" sz="2000" dirty="0"/>
              <a:t>y contras frente a una web estándar</a:t>
            </a:r>
          </a:p>
          <a:p>
            <a:pPr lvl="1"/>
            <a:endParaRPr lang="es-ES" dirty="0" smtClean="0"/>
          </a:p>
        </p:txBody>
      </p:sp>
    </p:spTree>
    <p:extLst>
      <p:ext uri="{BB962C8B-B14F-4D97-AF65-F5344CB8AC3E}">
        <p14:creationId xmlns:p14="http://schemas.microsoft.com/office/powerpoint/2010/main" val="27040707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Referencias</a:t>
            </a:r>
            <a:r>
              <a:rPr lang="es-ES" dirty="0" smtClean="0"/>
              <a:t/>
            </a:r>
            <a:br>
              <a:rPr lang="es-ES" dirty="0" smtClean="0"/>
            </a:b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904965" y="538620"/>
            <a:ext cx="7315200" cy="6053230"/>
          </a:xfrm>
        </p:spPr>
        <p:txBody>
          <a:bodyPr>
            <a:normAutofit/>
          </a:bodyPr>
          <a:lstStyle/>
          <a:p>
            <a:r>
              <a:rPr lang="es-ES_tradnl" dirty="0"/>
              <a:t>http://www.13thparallel.org/archive/rdf/</a:t>
            </a:r>
          </a:p>
          <a:p>
            <a:r>
              <a:rPr lang="es-ES_tradnl" dirty="0"/>
              <a:t>http://www.linkeddatatools.com/introducing-rdf</a:t>
            </a:r>
          </a:p>
          <a:p>
            <a:r>
              <a:rPr lang="es-ES_tradnl" dirty="0"/>
              <a:t>http://es.slideshare.net/francisco.cifuentes/curso-ontologas-modelando-en-er-y-rdf-schema</a:t>
            </a:r>
          </a:p>
          <a:p>
            <a:r>
              <a:rPr lang="es-ES_tradnl" dirty="0"/>
              <a:t>http://en.wikipedia.org/wiki/Triplestore</a:t>
            </a:r>
          </a:p>
          <a:p>
            <a:r>
              <a:rPr lang="es-ES_tradnl" dirty="0"/>
              <a:t>http://www.cs.toronto.edu/~oktie/slides/web-of-data-intro.pdf</a:t>
            </a:r>
          </a:p>
          <a:p>
            <a:r>
              <a:rPr lang="es-ES_tradnl" dirty="0"/>
              <a:t>http://es.slideshare.net/marin_dimitrov/rdf-sparql-and-semantic-repositories</a:t>
            </a:r>
          </a:p>
          <a:p>
            <a:r>
              <a:rPr lang="es-ES_tradnl" dirty="0">
                <a:hlinkClick r:id="rId4"/>
              </a:rPr>
              <a:t>https://</a:t>
            </a:r>
            <a:r>
              <a:rPr lang="es-ES_tradnl" dirty="0" smtClean="0">
                <a:hlinkClick r:id="rId4"/>
              </a:rPr>
              <a:t>eva.fing.edu.uy/pluginfile.php/67767/mod_resource/content/1/2-RDF.pdf</a:t>
            </a:r>
            <a:endParaRPr lang="es-ES_tradnl" dirty="0" smtClean="0"/>
          </a:p>
          <a:p>
            <a:r>
              <a:rPr lang="es-ES_tradnl" dirty="0"/>
              <a:t>http://dublincore.org/documents/dcmi-terms/</a:t>
            </a:r>
            <a:endParaRPr lang="es-ES_tradnl" dirty="0" smtClean="0"/>
          </a:p>
          <a:p>
            <a:r>
              <a:rPr lang="es-ES" dirty="0"/>
              <a:t>http://xmlns.com/foaf/spec/</a:t>
            </a:r>
          </a:p>
          <a:p>
            <a:r>
              <a:rPr lang="es-ES" dirty="0" smtClean="0"/>
              <a:t>http</a:t>
            </a:r>
            <a:r>
              <a:rPr lang="es-ES" dirty="0"/>
              <a:t>://rdfs.org/sioc/spec/</a:t>
            </a:r>
          </a:p>
        </p:txBody>
      </p:sp>
    </p:spTree>
    <p:extLst>
      <p:ext uri="{BB962C8B-B14F-4D97-AF65-F5344CB8AC3E}">
        <p14:creationId xmlns:p14="http://schemas.microsoft.com/office/powerpoint/2010/main" val="3465109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r>
              <a:rPr lang="es-ES_tradnl" dirty="0" smtClean="0"/>
              <a:t>Caso de uso: Coger </a:t>
            </a:r>
            <a:r>
              <a:rPr lang="es-ES_tradnl" dirty="0"/>
              <a:t>un </a:t>
            </a:r>
            <a:r>
              <a:rPr lang="es-ES_tradnl" dirty="0" smtClean="0"/>
              <a:t>viaje a la estación francesa de </a:t>
            </a:r>
            <a:r>
              <a:rPr lang="es-ES_tradnl" dirty="0" err="1" smtClean="0"/>
              <a:t>Avoriaz</a:t>
            </a:r>
            <a:r>
              <a:rPr lang="es-ES_tradnl" dirty="0" smtClean="0"/>
              <a:t> a través de internet</a:t>
            </a:r>
            <a:endParaRPr lang="es-ES_tradnl" dirty="0"/>
          </a:p>
          <a:p>
            <a:r>
              <a:rPr lang="es-ES_tradnl" b="1" dirty="0" smtClean="0"/>
              <a:t>Vuelos</a:t>
            </a:r>
            <a:r>
              <a:rPr lang="es-ES_tradnl" dirty="0" smtClean="0"/>
              <a:t>: Como primer paso, nos interesa saber los datos de los vuelos disponibles: hora, escalas, precios, aeropuertos…</a:t>
            </a:r>
          </a:p>
          <a:p>
            <a:r>
              <a:rPr lang="es-ES_tradnl" dirty="0" smtClean="0"/>
              <a:t>Por tanto nos ponemos a buscar dichos datos en la actual web</a:t>
            </a:r>
          </a:p>
        </p:txBody>
      </p:sp>
    </p:spTree>
    <p:extLst>
      <p:ext uri="{BB962C8B-B14F-4D97-AF65-F5344CB8AC3E}">
        <p14:creationId xmlns:p14="http://schemas.microsoft.com/office/powerpoint/2010/main" val="3821272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endParaRPr lang="es-ES_tradnl" dirty="0" smtClean="0"/>
          </a:p>
          <a:p>
            <a:pPr marL="0" indent="0">
              <a:buNone/>
            </a:pPr>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n-US" dirty="0"/>
          </a:p>
        </p:txBody>
      </p:sp>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583" r="14155" b="8690"/>
          <a:stretch/>
        </p:blipFill>
        <p:spPr bwMode="auto">
          <a:xfrm>
            <a:off x="3673636" y="870998"/>
            <a:ext cx="7758127" cy="5724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31" t="3425" r="30685" b="6250"/>
          <a:stretch/>
        </p:blipFill>
        <p:spPr bwMode="auto">
          <a:xfrm>
            <a:off x="3801648" y="813596"/>
            <a:ext cx="7680219" cy="5411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808" y="739035"/>
            <a:ext cx="7931453" cy="5426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5800" y="926925"/>
            <a:ext cx="8177048" cy="5110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306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Web actual: caso de uso</a:t>
            </a:r>
            <a:endParaRPr lang="es-ES" dirty="0"/>
          </a:p>
        </p:txBody>
      </p:sp>
      <p:pic>
        <p:nvPicPr>
          <p:cNvPr id="4" name="0 Imagen"/>
          <p:cNvPicPr/>
          <p:nvPr/>
        </p:nvPicPr>
        <p:blipFill>
          <a:blip r:embed="rId3" cstate="print">
            <a:extLst>
              <a:ext uri="{28A0092B-C50C-407E-A947-70E740481C1C}">
                <a14:useLocalDpi xmlns:a14="http://schemas.microsoft.com/office/drawing/2010/main" val="0"/>
              </a:ext>
            </a:extLst>
          </a:blip>
          <a:stretch>
            <a:fillRect/>
          </a:stretch>
        </p:blipFill>
        <p:spPr>
          <a:xfrm>
            <a:off x="10907667" y="6037838"/>
            <a:ext cx="1298712" cy="1108022"/>
          </a:xfrm>
          <a:prstGeom prst="rect">
            <a:avLst/>
          </a:prstGeom>
        </p:spPr>
      </p:pic>
      <p:sp>
        <p:nvSpPr>
          <p:cNvPr id="3" name="Content Placeholder 2"/>
          <p:cNvSpPr>
            <a:spLocks noGrp="1"/>
          </p:cNvSpPr>
          <p:nvPr>
            <p:ph idx="1"/>
          </p:nvPr>
        </p:nvSpPr>
        <p:spPr>
          <a:xfrm>
            <a:off x="3869268" y="864108"/>
            <a:ext cx="7315200" cy="5173730"/>
          </a:xfrm>
        </p:spPr>
        <p:txBody>
          <a:bodyPr/>
          <a:lstStyle/>
          <a:p>
            <a:r>
              <a:rPr lang="es-ES_tradnl" dirty="0"/>
              <a:t>Planteemos un caso en el que tengamos que usar internet para obtener cierta información…</a:t>
            </a:r>
          </a:p>
          <a:p>
            <a:r>
              <a:rPr lang="es-ES_tradnl" dirty="0"/>
              <a:t>Pensemos en que necesitamos planear un viaje, por ejemplo a esquiar…</a:t>
            </a:r>
          </a:p>
          <a:p>
            <a:r>
              <a:rPr lang="es-ES_tradnl" dirty="0"/>
              <a:t>Como primer paso, nos interesa saber los datos de los vuelos disponibles</a:t>
            </a:r>
            <a:r>
              <a:rPr lang="es-ES_tradnl" dirty="0" smtClean="0"/>
              <a:t>: hora, escalas, precios, aeropuertos…</a:t>
            </a:r>
            <a:endParaRPr lang="es-ES" dirty="0" smtClean="0"/>
          </a:p>
          <a:p>
            <a:r>
              <a:rPr lang="es-ES" dirty="0" smtClean="0"/>
              <a:t>Por </a:t>
            </a:r>
            <a:r>
              <a:rPr lang="es-ES" dirty="0"/>
              <a:t>tanto nos ponemos a buscar </a:t>
            </a:r>
            <a:r>
              <a:rPr lang="es-ES" dirty="0" smtClean="0"/>
              <a:t>datos de vuelos en </a:t>
            </a:r>
            <a:r>
              <a:rPr lang="es-ES" dirty="0"/>
              <a:t>la actual web</a:t>
            </a:r>
            <a:r>
              <a:rPr lang="es-ES" dirty="0" smtClean="0"/>
              <a:t>…</a:t>
            </a:r>
            <a:r>
              <a:rPr lang="es-ES_tradnl" dirty="0" smtClean="0">
                <a:sym typeface="Wingdings" panose="05000000000000000000" pitchFamily="2" charset="2"/>
              </a:rPr>
              <a:t> </a:t>
            </a:r>
          </a:p>
          <a:p>
            <a:pPr lvl="1">
              <a:buFont typeface="Wingdings"/>
              <a:buChar char="à"/>
            </a:pPr>
            <a:r>
              <a:rPr lang="es-ES_tradnl" b="1" dirty="0" smtClean="0">
                <a:sym typeface="Wingdings" panose="05000000000000000000" pitchFamily="2" charset="2"/>
              </a:rPr>
              <a:t>Navegar por las diferentes paginas web de compañías aéreas</a:t>
            </a:r>
          </a:p>
          <a:p>
            <a:pPr lvl="1">
              <a:buFont typeface="Wingdings"/>
              <a:buChar char="à"/>
            </a:pPr>
            <a:r>
              <a:rPr lang="es-ES_tradnl" b="1" dirty="0" smtClean="0">
                <a:sym typeface="Wingdings" panose="05000000000000000000" pitchFamily="2" charset="2"/>
              </a:rPr>
              <a:t>Cada una con su formato para introducir los datos de búsqueda</a:t>
            </a:r>
            <a:endParaRPr lang="en-US" b="1" dirty="0"/>
          </a:p>
        </p:txBody>
      </p:sp>
    </p:spTree>
    <p:extLst>
      <p:ext uri="{BB962C8B-B14F-4D97-AF65-F5344CB8AC3E}">
        <p14:creationId xmlns:p14="http://schemas.microsoft.com/office/powerpoint/2010/main" val="3148969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Marco</Template>
  <TotalTime>0</TotalTime>
  <Words>3743</Words>
  <Application>Microsoft Office PowerPoint</Application>
  <PresentationFormat>Custom</PresentationFormat>
  <Paragraphs>532</Paragraphs>
  <Slides>65</Slides>
  <Notes>50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Marco</vt:lpstr>
      <vt:lpstr>Modulo Web de Datos </vt:lpstr>
      <vt:lpstr>Resumen del módulo</vt:lpstr>
      <vt:lpstr>Web de Datos </vt:lpstr>
      <vt:lpstr>Índice e Introducción</vt:lpstr>
      <vt:lpstr>Índice</vt:lpstr>
      <vt:lpstr>Conceptos teóricos</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caso de uso</vt:lpstr>
      <vt:lpstr>Web actual: Problemática I</vt:lpstr>
      <vt:lpstr>Web actual: HTTP – URL</vt:lpstr>
      <vt:lpstr>Web actual: URI, URL, IRI</vt:lpstr>
      <vt:lpstr>Web de Datos: Conceptos básicos</vt:lpstr>
      <vt:lpstr>Web de Datos: Hacerlo comprensible para las máquinas</vt:lpstr>
      <vt:lpstr>Web de Datos: Hacerlo comprensible para las máquinas</vt:lpstr>
      <vt:lpstr>Web de Datos: Hacerlo comprensible para las máquinas</vt:lpstr>
      <vt:lpstr>Web de Datos: Estandarizando</vt:lpstr>
      <vt:lpstr>Web de Datos: Modelo de datos</vt:lpstr>
      <vt:lpstr>Un ejemplo: creando un modelo de grafos para web de datos</vt:lpstr>
      <vt:lpstr>Ejemplo: Creando un modelo para la web de datos </vt:lpstr>
      <vt:lpstr>Ejemplo: A simplified bookstore data (dataset “A”) </vt:lpstr>
      <vt:lpstr>Ejemplo: 1 Paso: Exportamos datos </vt:lpstr>
      <vt:lpstr>Ejemplo: Another bookstore data (dataset “F”)</vt:lpstr>
      <vt:lpstr>Ejemplo: 2 Paso: Exportamos otros datos </vt:lpstr>
      <vt:lpstr>Ejemplo: 3 Paso: Mezclamos datasets (conjuntos de datos)</vt:lpstr>
      <vt:lpstr>Ejemplo: 4 Paso: Identificamos mismos recursos</vt:lpstr>
      <vt:lpstr>Ejemplo: 5 Paso: Comenzamos a hacer queries</vt:lpstr>
      <vt:lpstr>Ejemplo: 6 Paso: Usar el conocimiento extra</vt:lpstr>
      <vt:lpstr>Ejemplo: 6 Paso: Usar el conocimiento extra</vt:lpstr>
      <vt:lpstr>Ejemplo: 7 Paso: Enriquecer con otros datasets</vt:lpstr>
      <vt:lpstr>Ejemplo: 7 Paso: Enriquecer con otros datasets</vt:lpstr>
      <vt:lpstr>Ejemplo: 7 Paso: Enriquecer con otros datasets</vt:lpstr>
      <vt:lpstr>RDF</vt:lpstr>
      <vt:lpstr>RDF: Introducción</vt:lpstr>
      <vt:lpstr>RDF: RDF triple (o tripleta)</vt:lpstr>
      <vt:lpstr>RDF: URI’s como nombres</vt:lpstr>
      <vt:lpstr>RDF: Ejemplo</vt:lpstr>
      <vt:lpstr>RDF: Ejemplo </vt:lpstr>
      <vt:lpstr>RDF: Ejemplo </vt:lpstr>
      <vt:lpstr>RDF: Formatos de Serialización/Sintaxis </vt:lpstr>
      <vt:lpstr>RDF: Formatos de Serialización/Sintaxis </vt:lpstr>
      <vt:lpstr>RDF: Nodos Internos </vt:lpstr>
      <vt:lpstr>RDF: Nodos Internos </vt:lpstr>
      <vt:lpstr>RDF: Namespace </vt:lpstr>
      <vt:lpstr>Ejercicio 1_1: Identificando elementos en RDF</vt:lpstr>
      <vt:lpstr>Vocabularios</vt:lpstr>
      <vt:lpstr>Vocabularios </vt:lpstr>
      <vt:lpstr>Vocabularios </vt:lpstr>
      <vt:lpstr>Ejercicio 1_2: Creando un simple documento RDF </vt:lpstr>
      <vt:lpstr>Ejercicio 1_3: Opcional</vt:lpstr>
      <vt:lpstr>Referencias </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Máster en Business Analytics y Big Data </dc:title>
  <dc:subject/>
  <dc:creator>elena.garcia</dc:creator>
  <cp:keywords/>
  <dc:description/>
  <cp:lastModifiedBy>Sanguino Gonzalez, Maria Angeles</cp:lastModifiedBy>
  <cp:revision>450</cp:revision>
  <dcterms:created xsi:type="dcterms:W3CDTF">2014-11-13T11:19:44Z</dcterms:created>
  <dcterms:modified xsi:type="dcterms:W3CDTF">2015-07-03T18:30:05Z</dcterms:modified>
  <cp:category/>
</cp:coreProperties>
</file>